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7" r:id="rId3"/>
    <p:sldId id="292" r:id="rId4"/>
    <p:sldId id="258" r:id="rId5"/>
    <p:sldId id="294" r:id="rId6"/>
    <p:sldId id="261" r:id="rId7"/>
    <p:sldId id="293" r:id="rId8"/>
    <p:sldId id="291" r:id="rId9"/>
    <p:sldId id="301" r:id="rId10"/>
    <p:sldId id="303" r:id="rId11"/>
    <p:sldId id="259" r:id="rId12"/>
    <p:sldId id="271" r:id="rId13"/>
    <p:sldId id="295" r:id="rId14"/>
    <p:sldId id="298" r:id="rId15"/>
    <p:sldId id="300" r:id="rId16"/>
    <p:sldId id="297" r:id="rId17"/>
    <p:sldId id="299" r:id="rId18"/>
    <p:sldId id="30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rcia, Carolyn P (IHS/CAL/AO)" initials="GCP(" lastIdx="40" clrIdx="0">
    <p:extLst>
      <p:ext uri="{19B8F6BF-5375-455C-9EA6-DF929625EA0E}">
        <p15:presenceInfo xmlns:p15="http://schemas.microsoft.com/office/powerpoint/2012/main" userId="S-1-5-21-1547161642-606747145-682003330-49043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339" autoAdjust="0"/>
    <p:restoredTop sz="70903" autoAdjust="0"/>
  </p:normalViewPr>
  <p:slideViewPr>
    <p:cSldViewPr snapToGrid="0">
      <p:cViewPr varScale="1">
        <p:scale>
          <a:sx n="69" d="100"/>
          <a:sy n="69" d="100"/>
        </p:scale>
        <p:origin x="72" y="3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DD2F48-35CF-4FB7-9066-D10CF64DED1F}" type="datetimeFigureOut">
              <a:rPr lang="en-US" smtClean="0"/>
              <a:t>6/7/2024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696C31-5448-4EE2-9F74-669FCB900D08}" type="slidenum">
              <a:rPr lang="en-US" smtClean="0"/>
              <a:t>‹#›</a:t>
            </a:fld>
            <a:endParaRPr lang="en-US" dirty="0"/>
          </a:p>
        </p:txBody>
      </p:sp>
    </p:spTree>
    <p:extLst>
      <p:ext uri="{BB962C8B-B14F-4D97-AF65-F5344CB8AC3E}">
        <p14:creationId xmlns:p14="http://schemas.microsoft.com/office/powerpoint/2010/main" val="31800612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airnow.gov/wildfire-smoke-guide-publications/"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dust.swclimatehub.info/1.2"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ncbi.nlm.nih.gov/pmc/articles/PMC9704834/"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newsroom.ucla.edu/releases/heat-and-smoke-combo-affects-millions-of-californians"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Photo Reference: https://www.google.com/url?sa=i&amp;url=https%3A%2F%2Fwww.outsideonline.com%2Fhealth%2Fwellness%2Fwildfire-smoke-health-effects%2F&amp;psig=AOvVaw0ymkQPhhl7oTjKyO19HnWq&amp;ust=1712178775473000&amp;source=images&amp;cd=vfe&amp;opi=89978449&amp;ved=0CBQQjhxqFwoTCIjVhZe5pIUDFQAAAAAdAAAAABAJ</a:t>
            </a:r>
          </a:p>
        </p:txBody>
      </p:sp>
      <p:sp>
        <p:nvSpPr>
          <p:cNvPr id="4" name="Slide Number Placeholder 3"/>
          <p:cNvSpPr>
            <a:spLocks noGrp="1"/>
          </p:cNvSpPr>
          <p:nvPr>
            <p:ph type="sldNum" sz="quarter" idx="10"/>
          </p:nvPr>
        </p:nvSpPr>
        <p:spPr/>
        <p:txBody>
          <a:bodyPr/>
          <a:lstStyle/>
          <a:p>
            <a:fld id="{9E696C31-5448-4EE2-9F74-669FCB900D08}" type="slidenum">
              <a:rPr lang="en-US" smtClean="0"/>
              <a:t>2</a:t>
            </a:fld>
            <a:endParaRPr lang="en-US" dirty="0"/>
          </a:p>
        </p:txBody>
      </p:sp>
    </p:spTree>
    <p:extLst>
      <p:ext uri="{BB962C8B-B14F-4D97-AF65-F5344CB8AC3E}">
        <p14:creationId xmlns:p14="http://schemas.microsoft.com/office/powerpoint/2010/main" val="10432193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https://emergency.cdc.gov/han/2023/han00495.asp</a:t>
            </a:r>
          </a:p>
          <a:p>
            <a:endParaRPr lang="en-US" dirty="0"/>
          </a:p>
          <a:p>
            <a:r>
              <a:rPr lang="en-US" dirty="0"/>
              <a:t>Strategies Include:</a:t>
            </a:r>
          </a:p>
          <a:p>
            <a:r>
              <a:rPr lang="en-US" dirty="0"/>
              <a:t>Staying indoors and preventing smoke infiltration</a:t>
            </a:r>
          </a:p>
          <a:p>
            <a:r>
              <a:rPr lang="en-US" dirty="0"/>
              <a:t>Avoiding smoking commercial cigarettes indoors, burning sage or incense</a:t>
            </a:r>
          </a:p>
          <a:p>
            <a:r>
              <a:rPr lang="en-US" dirty="0"/>
              <a:t>Monitoring local AQI information</a:t>
            </a:r>
          </a:p>
          <a:p>
            <a:r>
              <a:rPr lang="en-US" dirty="0"/>
              <a:t>Using a portable HEPA air cleaner </a:t>
            </a:r>
          </a:p>
          <a:p>
            <a:r>
              <a:rPr lang="en-US" dirty="0"/>
              <a:t>Selecting and using an N95 respirator</a:t>
            </a:r>
          </a:p>
          <a:p>
            <a:r>
              <a:rPr lang="en-US" dirty="0"/>
              <a:t>Locations of local clean air shelters </a:t>
            </a:r>
          </a:p>
        </p:txBody>
      </p:sp>
      <p:sp>
        <p:nvSpPr>
          <p:cNvPr id="4" name="Slide Number Placeholder 3"/>
          <p:cNvSpPr>
            <a:spLocks noGrp="1"/>
          </p:cNvSpPr>
          <p:nvPr>
            <p:ph type="sldNum" sz="quarter" idx="10"/>
          </p:nvPr>
        </p:nvSpPr>
        <p:spPr/>
        <p:txBody>
          <a:bodyPr/>
          <a:lstStyle/>
          <a:p>
            <a:fld id="{9E696C31-5448-4EE2-9F74-669FCB900D08}" type="slidenum">
              <a:rPr lang="en-US" smtClean="0"/>
              <a:t>15</a:t>
            </a:fld>
            <a:endParaRPr lang="en-US" dirty="0"/>
          </a:p>
        </p:txBody>
      </p:sp>
    </p:spTree>
    <p:extLst>
      <p:ext uri="{BB962C8B-B14F-4D97-AF65-F5344CB8AC3E}">
        <p14:creationId xmlns:p14="http://schemas.microsoft.com/office/powerpoint/2010/main" val="15362541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Wildfire Smoke: A Guide for Public Health Officials</a:t>
            </a:r>
            <a:endParaRPr lang="en-US" dirty="0"/>
          </a:p>
          <a:p>
            <a:r>
              <a:rPr lang="en-US" dirty="0"/>
              <a:t>Has 5 Chapters that cover Wildfire Smoke Health Effects, Composition and Air Quality Impacts, Strategies to Reduce Exposure, Communication Strategies</a:t>
            </a:r>
            <a:r>
              <a:rPr lang="en-US" baseline="0" dirty="0"/>
              <a:t> during Smoke Events, and Recommendations for Public Health Officials. </a:t>
            </a:r>
            <a:r>
              <a:rPr lang="en-US" dirty="0"/>
              <a:t> </a:t>
            </a:r>
          </a:p>
          <a:p>
            <a:endParaRPr lang="en-US" dirty="0"/>
          </a:p>
          <a:p>
            <a:r>
              <a:rPr lang="en-US" dirty="0"/>
              <a:t>Wildfires and Health for Providers is a factsheet to help explain wildfire smoke health effects to patients </a:t>
            </a:r>
          </a:p>
          <a:p>
            <a:endParaRPr lang="en-US" dirty="0"/>
          </a:p>
          <a:p>
            <a:r>
              <a:rPr lang="en-US" dirty="0"/>
              <a:t>Establishing a Wildfire Action Plan for Providers is a guide that can be used to help create a wildfire action plan for patients. </a:t>
            </a:r>
          </a:p>
        </p:txBody>
      </p:sp>
      <p:sp>
        <p:nvSpPr>
          <p:cNvPr id="4" name="Slide Number Placeholder 3"/>
          <p:cNvSpPr>
            <a:spLocks noGrp="1"/>
          </p:cNvSpPr>
          <p:nvPr>
            <p:ph type="sldNum" sz="quarter" idx="10"/>
          </p:nvPr>
        </p:nvSpPr>
        <p:spPr/>
        <p:txBody>
          <a:bodyPr/>
          <a:lstStyle/>
          <a:p>
            <a:fld id="{9E696C31-5448-4EE2-9F74-669FCB900D08}" type="slidenum">
              <a:rPr lang="en-US" smtClean="0"/>
              <a:t>17</a:t>
            </a:fld>
            <a:endParaRPr lang="en-US" dirty="0"/>
          </a:p>
        </p:txBody>
      </p:sp>
    </p:spTree>
    <p:extLst>
      <p:ext uri="{BB962C8B-B14F-4D97-AF65-F5344CB8AC3E}">
        <p14:creationId xmlns:p14="http://schemas.microsoft.com/office/powerpoint/2010/main" val="31762404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audience this question.</a:t>
            </a:r>
          </a:p>
          <a:p>
            <a:r>
              <a:rPr lang="en-US" dirty="0"/>
              <a:t>Follow up with “What is the component of wildfire smoke we are most concerned about?”</a:t>
            </a:r>
          </a:p>
        </p:txBody>
      </p:sp>
      <p:sp>
        <p:nvSpPr>
          <p:cNvPr id="4" name="Slide Number Placeholder 3"/>
          <p:cNvSpPr>
            <a:spLocks noGrp="1"/>
          </p:cNvSpPr>
          <p:nvPr>
            <p:ph type="sldNum" sz="quarter" idx="5"/>
          </p:nvPr>
        </p:nvSpPr>
        <p:spPr/>
        <p:txBody>
          <a:bodyPr/>
          <a:lstStyle/>
          <a:p>
            <a:fld id="{9E696C31-5448-4EE2-9F74-669FCB900D08}" type="slidenum">
              <a:rPr lang="en-US" smtClean="0"/>
              <a:t>3</a:t>
            </a:fld>
            <a:endParaRPr lang="en-US" dirty="0"/>
          </a:p>
        </p:txBody>
      </p:sp>
    </p:spTree>
    <p:extLst>
      <p:ext uri="{BB962C8B-B14F-4D97-AF65-F5344CB8AC3E}">
        <p14:creationId xmlns:p14="http://schemas.microsoft.com/office/powerpoint/2010/main" val="25640015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 </a:t>
            </a:r>
            <a:r>
              <a:rPr lang="en-US" dirty="0"/>
              <a:t>colorless, odorless, gas, combustion byproduct, exposure: Headache, dizziness, fatigue, shortness of breath, blurry/double vision, chest pain, nausea and vomiting </a:t>
            </a:r>
          </a:p>
          <a:p>
            <a:endParaRPr lang="en-US" dirty="0"/>
          </a:p>
          <a:p>
            <a:r>
              <a:rPr lang="en-US" dirty="0"/>
              <a:t>Ozone: produced in smoke plumes, exacerbate asthma, COPD, cause coughing throat irritation, congestion </a:t>
            </a:r>
          </a:p>
          <a:p>
            <a:endParaRPr lang="en-US" dirty="0"/>
          </a:p>
          <a:p>
            <a:r>
              <a:rPr lang="en-US" dirty="0"/>
              <a:t>VOCs: similar symptoms, except more systemic effects in liver kidneys, CNS </a:t>
            </a:r>
          </a:p>
        </p:txBody>
      </p:sp>
      <p:sp>
        <p:nvSpPr>
          <p:cNvPr id="4" name="Slide Number Placeholder 3"/>
          <p:cNvSpPr>
            <a:spLocks noGrp="1"/>
          </p:cNvSpPr>
          <p:nvPr>
            <p:ph type="sldNum" sz="quarter" idx="10"/>
          </p:nvPr>
        </p:nvSpPr>
        <p:spPr/>
        <p:txBody>
          <a:bodyPr/>
          <a:lstStyle/>
          <a:p>
            <a:fld id="{9E696C31-5448-4EE2-9F74-669FCB900D08}" type="slidenum">
              <a:rPr lang="en-US" smtClean="0"/>
              <a:t>4</a:t>
            </a:fld>
            <a:endParaRPr lang="en-US" dirty="0"/>
          </a:p>
        </p:txBody>
      </p:sp>
    </p:spTree>
    <p:extLst>
      <p:ext uri="{BB962C8B-B14F-4D97-AF65-F5344CB8AC3E}">
        <p14:creationId xmlns:p14="http://schemas.microsoft.com/office/powerpoint/2010/main" val="10416791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https://www.ncbi.nlm.nih.gov/pmc/articles/PMC9657128/</a:t>
            </a:r>
          </a:p>
          <a:p>
            <a:endParaRPr lang="en-US" dirty="0"/>
          </a:p>
          <a:p>
            <a:r>
              <a:rPr lang="en-US" dirty="0"/>
              <a:t>Also, people of lower socioeconomic status are at increased risk for negative health outcomes from smoke exposure due to affordability of running HVAC constantly, high cost </a:t>
            </a:r>
            <a:r>
              <a:rPr lang="en-US" dirty="0" smtClean="0"/>
              <a:t>of commercial </a:t>
            </a:r>
            <a:r>
              <a:rPr lang="en-US" dirty="0"/>
              <a:t>portable HEPA air purifiers, less access to medical care or less likely to seek </a:t>
            </a:r>
            <a:r>
              <a:rPr lang="en-US" dirty="0" smtClean="0"/>
              <a:t>care due to cost. </a:t>
            </a:r>
            <a:endParaRPr lang="en-US" dirty="0"/>
          </a:p>
        </p:txBody>
      </p:sp>
      <p:sp>
        <p:nvSpPr>
          <p:cNvPr id="4" name="Slide Number Placeholder 3"/>
          <p:cNvSpPr>
            <a:spLocks noGrp="1"/>
          </p:cNvSpPr>
          <p:nvPr>
            <p:ph type="sldNum" sz="quarter" idx="5"/>
          </p:nvPr>
        </p:nvSpPr>
        <p:spPr/>
        <p:txBody>
          <a:bodyPr/>
          <a:lstStyle/>
          <a:p>
            <a:fld id="{9E696C31-5448-4EE2-9F74-669FCB900D08}" type="slidenum">
              <a:rPr lang="en-US" smtClean="0"/>
              <a:t>6</a:t>
            </a:fld>
            <a:endParaRPr lang="en-US" dirty="0"/>
          </a:p>
        </p:txBody>
      </p:sp>
    </p:spTree>
    <p:extLst>
      <p:ext uri="{BB962C8B-B14F-4D97-AF65-F5344CB8AC3E}">
        <p14:creationId xmlns:p14="http://schemas.microsoft.com/office/powerpoint/2010/main" val="35001266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Cal EPA Air Resources Board:  Fact Sheet Smoke Management and Public Health (2/2003); EPA 452/R-19-901</a:t>
            </a:r>
            <a:r>
              <a:rPr lang="en-US" baseline="0" dirty="0"/>
              <a:t> Wildfire Smoke a Guide for Public Health Officials Rev. </a:t>
            </a:r>
            <a:r>
              <a:rPr lang="en-US" baseline="0" dirty="0" smtClean="0"/>
              <a:t>2019</a:t>
            </a:r>
          </a:p>
          <a:p>
            <a:endParaRPr lang="en-US" baseline="0" dirty="0"/>
          </a:p>
          <a:p>
            <a:r>
              <a:rPr lang="en-US" baseline="0" dirty="0" smtClean="0"/>
              <a:t>Sensitive groups have higher risks for more severe symptoms from similar exposure when compared to healthy adults. *Read listed severe impacts*</a:t>
            </a:r>
          </a:p>
        </p:txBody>
      </p:sp>
      <p:sp>
        <p:nvSpPr>
          <p:cNvPr id="4" name="Slide Number Placeholder 3"/>
          <p:cNvSpPr>
            <a:spLocks noGrp="1"/>
          </p:cNvSpPr>
          <p:nvPr>
            <p:ph type="sldNum" sz="quarter" idx="10"/>
          </p:nvPr>
        </p:nvSpPr>
        <p:spPr/>
        <p:txBody>
          <a:bodyPr/>
          <a:lstStyle/>
          <a:p>
            <a:fld id="{32E28D7A-B4D9-47A6-B662-50BA58E730A2}" type="slidenum">
              <a:rPr lang="en-US" smtClean="0"/>
              <a:t>8</a:t>
            </a:fld>
            <a:endParaRPr lang="en-US" dirty="0"/>
          </a:p>
        </p:txBody>
      </p:sp>
    </p:spTree>
    <p:extLst>
      <p:ext uri="{BB962C8B-B14F-4D97-AF65-F5344CB8AC3E}">
        <p14:creationId xmlns:p14="http://schemas.microsoft.com/office/powerpoint/2010/main" val="18224631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CDC and</a:t>
            </a:r>
            <a:r>
              <a:rPr lang="en-US" baseline="0" dirty="0" smtClean="0"/>
              <a:t> EPA performed an assessment of asthma Emergency Department visits in the US during the Canada wildfires in 2023 and found that ED visits for asthma were 17% higher than expected during 19 days of wildfire smoke. </a:t>
            </a:r>
          </a:p>
          <a:p>
            <a:r>
              <a:rPr lang="en-US" dirty="0" smtClean="0"/>
              <a:t>https://www.cdc.gov/mmwr/volumes/72/wr/mm7234a5.htm</a:t>
            </a:r>
          </a:p>
          <a:p>
            <a:endParaRPr lang="en-US" dirty="0" smtClean="0"/>
          </a:p>
          <a:p>
            <a:r>
              <a:rPr lang="en-US" dirty="0" smtClean="0"/>
              <a:t>Another</a:t>
            </a:r>
            <a:r>
              <a:rPr lang="en-US" baseline="0" dirty="0" smtClean="0"/>
              <a:t> study in Hoopa, in 1999, found that medical visits for respiratory illness increased by approximately 52% during weeks with an active forest fire over the previous year. </a:t>
            </a:r>
          </a:p>
          <a:p>
            <a:r>
              <a:rPr lang="en-US" dirty="0" smtClean="0"/>
              <a:t>https://www.ncbi.nlm.nih.gov/pmc/articles/PMC1071703/</a:t>
            </a:r>
            <a:endParaRPr lang="en-US" dirty="0"/>
          </a:p>
        </p:txBody>
      </p:sp>
      <p:sp>
        <p:nvSpPr>
          <p:cNvPr id="4" name="Slide Number Placeholder 3"/>
          <p:cNvSpPr>
            <a:spLocks noGrp="1"/>
          </p:cNvSpPr>
          <p:nvPr>
            <p:ph type="sldNum" sz="quarter" idx="10"/>
          </p:nvPr>
        </p:nvSpPr>
        <p:spPr/>
        <p:txBody>
          <a:bodyPr/>
          <a:lstStyle/>
          <a:p>
            <a:fld id="{9E696C31-5448-4EE2-9F74-669FCB900D08}" type="slidenum">
              <a:rPr lang="en-US" smtClean="0"/>
              <a:t>9</a:t>
            </a:fld>
            <a:endParaRPr lang="en-US" dirty="0"/>
          </a:p>
        </p:txBody>
      </p:sp>
    </p:spTree>
    <p:extLst>
      <p:ext uri="{BB962C8B-B14F-4D97-AF65-F5344CB8AC3E}">
        <p14:creationId xmlns:p14="http://schemas.microsoft.com/office/powerpoint/2010/main" val="25710410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https://www.ncbi.nlm.nih.gov/pmc/articles/PMC4740125/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Image source:  </a:t>
            </a:r>
            <a:r>
              <a:rPr lang="en-US" dirty="0">
                <a:hlinkClick r:id="rId3"/>
              </a:rPr>
              <a:t>Impacts of Particulate Matter | Dust Mitigation Handbook (swclimatehub.info)</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Particles 2.5 micrometers or smaller can travel deep into lungs and possibly enter bloodstream.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https://www.sciencedirect.com/science/article/pii/S0147651318313149</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https://www.sciencedirect.com/science/article/pii/S004565352032631X</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“the human body is efficient at filtering out the larger particles (&gt; 10 μm) in the nasal passages, smaller particles on the scale of 5 μm get filtered out in the trachea. Fine particles can progress past the natural defenses into the bronchioles (&lt; 2 μm) and some alveoli (&lt; 1 μm) of the lungs. Once particles enter the lungs, the immune system sends white blood cells, called lymphocytes, to surround the particulates, protecting the body from the foreign objects. The lymphocytes settle on the alveoli walls, causing inflammation and scarring. The built-up scar tissue slows oxygen flow, making transfer of air to capillaries more difficult. This can be of particular concern to sensitive populations such as the elderly and asthmatics.”</a:t>
            </a:r>
            <a:endParaRPr lang="en-US" dirty="0"/>
          </a:p>
        </p:txBody>
      </p:sp>
      <p:sp>
        <p:nvSpPr>
          <p:cNvPr id="4" name="Slide Number Placeholder 3"/>
          <p:cNvSpPr>
            <a:spLocks noGrp="1"/>
          </p:cNvSpPr>
          <p:nvPr>
            <p:ph type="sldNum" sz="quarter" idx="10"/>
          </p:nvPr>
        </p:nvSpPr>
        <p:spPr/>
        <p:txBody>
          <a:bodyPr/>
          <a:lstStyle/>
          <a:p>
            <a:fld id="{9E696C31-5448-4EE2-9F74-669FCB900D08}" type="slidenum">
              <a:rPr lang="en-US" smtClean="0"/>
              <a:t>11</a:t>
            </a:fld>
            <a:endParaRPr lang="en-US" dirty="0"/>
          </a:p>
        </p:txBody>
      </p:sp>
    </p:spTree>
    <p:extLst>
      <p:ext uri="{BB962C8B-B14F-4D97-AF65-F5344CB8AC3E}">
        <p14:creationId xmlns:p14="http://schemas.microsoft.com/office/powerpoint/2010/main" val="23188149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The Effects of Coexposure to Extremes of Heat and Particulate Air Pollution on Mortality in California: Implications for Climate Change - PMC (nih.gov)</a:t>
            </a:r>
            <a:endParaRPr lang="en-US" dirty="0"/>
          </a:p>
          <a:p>
            <a:endParaRPr lang="en-US" dirty="0"/>
          </a:p>
          <a:p>
            <a:r>
              <a:rPr lang="en-US" dirty="0">
                <a:hlinkClick r:id="rId4"/>
              </a:rPr>
              <a:t>Dangerous combination of extreme heat and smoke affected 16.5 million Californians | UCLA</a:t>
            </a:r>
            <a:endParaRPr lang="en-US" dirty="0"/>
          </a:p>
        </p:txBody>
      </p:sp>
      <p:sp>
        <p:nvSpPr>
          <p:cNvPr id="4" name="Slide Number Placeholder 3"/>
          <p:cNvSpPr>
            <a:spLocks noGrp="1"/>
          </p:cNvSpPr>
          <p:nvPr>
            <p:ph type="sldNum" sz="quarter" idx="10"/>
          </p:nvPr>
        </p:nvSpPr>
        <p:spPr/>
        <p:txBody>
          <a:bodyPr/>
          <a:lstStyle/>
          <a:p>
            <a:fld id="{9E696C31-5448-4EE2-9F74-669FCB900D08}" type="slidenum">
              <a:rPr lang="en-US" smtClean="0"/>
              <a:t>12</a:t>
            </a:fld>
            <a:endParaRPr lang="en-US" dirty="0"/>
          </a:p>
        </p:txBody>
      </p:sp>
    </p:spTree>
    <p:extLst>
      <p:ext uri="{BB962C8B-B14F-4D97-AF65-F5344CB8AC3E}">
        <p14:creationId xmlns:p14="http://schemas.microsoft.com/office/powerpoint/2010/main" val="7473968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https://emergency.cdc.gov/han/2023/han00495.asp; https://www.airnow.gov/sites/default/files/2021-09/wildfire-smoke-guide-chapters-4-5.pdf</a:t>
            </a:r>
          </a:p>
          <a:p>
            <a:endParaRPr lang="en-US" dirty="0"/>
          </a:p>
          <a:p>
            <a:r>
              <a:rPr lang="en-US" dirty="0"/>
              <a:t>Wildfire Action Plan – </a:t>
            </a:r>
          </a:p>
          <a:p>
            <a:r>
              <a:rPr lang="en-US" dirty="0"/>
              <a:t>Plan that ensures patients understand risks present</a:t>
            </a:r>
          </a:p>
          <a:p>
            <a:r>
              <a:rPr lang="en-US" dirty="0"/>
              <a:t>Assesses their ability to access AQI information and understand it </a:t>
            </a:r>
          </a:p>
          <a:p>
            <a:r>
              <a:rPr lang="en-US" dirty="0"/>
              <a:t>Home assessment for indoor air pollution sources – help create a plan for their specific environment to reduce exposure</a:t>
            </a:r>
          </a:p>
          <a:p>
            <a:r>
              <a:rPr lang="en-US" dirty="0"/>
              <a:t>Create a tailored plan of action for each AQI category for their specific condition </a:t>
            </a:r>
          </a:p>
          <a:p>
            <a:r>
              <a:rPr lang="en-US" dirty="0"/>
              <a:t>Create a tailored plan for evacuation </a:t>
            </a:r>
          </a:p>
          <a:p>
            <a:endParaRPr lang="en-US" dirty="0"/>
          </a:p>
          <a:p>
            <a:r>
              <a:rPr lang="en-US" dirty="0"/>
              <a:t>Who should be given specific information – examples (schools, nursing homes, high risk patients), OES Staff/ Tribal EPA will likely be communicating smoke information to public, providers should be targeted messaging</a:t>
            </a:r>
          </a:p>
          <a:p>
            <a:r>
              <a:rPr lang="en-US" dirty="0"/>
              <a:t>When information will be delivered – (when AQI goes above 50 or 100, daily, weekly updates)</a:t>
            </a:r>
          </a:p>
          <a:p>
            <a:r>
              <a:rPr lang="en-US" dirty="0"/>
              <a:t>What communication channels will be used (social media, radio, door-to-door) </a:t>
            </a:r>
          </a:p>
        </p:txBody>
      </p:sp>
      <p:sp>
        <p:nvSpPr>
          <p:cNvPr id="4" name="Slide Number Placeholder 3"/>
          <p:cNvSpPr>
            <a:spLocks noGrp="1"/>
          </p:cNvSpPr>
          <p:nvPr>
            <p:ph type="sldNum" sz="quarter" idx="10"/>
          </p:nvPr>
        </p:nvSpPr>
        <p:spPr/>
        <p:txBody>
          <a:bodyPr/>
          <a:lstStyle/>
          <a:p>
            <a:fld id="{9E696C31-5448-4EE2-9F74-669FCB900D08}" type="slidenum">
              <a:rPr lang="en-US" smtClean="0"/>
              <a:t>14</a:t>
            </a:fld>
            <a:endParaRPr lang="en-US" dirty="0"/>
          </a:p>
        </p:txBody>
      </p:sp>
    </p:spTree>
    <p:extLst>
      <p:ext uri="{BB962C8B-B14F-4D97-AF65-F5344CB8AC3E}">
        <p14:creationId xmlns:p14="http://schemas.microsoft.com/office/powerpoint/2010/main" val="17441728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206C3-3093-8B0F-18F4-3958274430C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B4F962F-CE61-E113-C857-97E065CE12F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C7E6027-D00F-0324-137F-AE56AA038048}"/>
              </a:ext>
            </a:extLst>
          </p:cNvPr>
          <p:cNvSpPr>
            <a:spLocks noGrp="1"/>
          </p:cNvSpPr>
          <p:nvPr>
            <p:ph type="dt" sz="half" idx="10"/>
          </p:nvPr>
        </p:nvSpPr>
        <p:spPr/>
        <p:txBody>
          <a:bodyPr/>
          <a:lstStyle/>
          <a:p>
            <a:fld id="{20D1CA60-8683-47AC-8446-8821A3398D71}" type="datetimeFigureOut">
              <a:rPr lang="en-US" smtClean="0"/>
              <a:t>6/7/2024</a:t>
            </a:fld>
            <a:endParaRPr lang="en-US" dirty="0"/>
          </a:p>
        </p:txBody>
      </p:sp>
      <p:sp>
        <p:nvSpPr>
          <p:cNvPr id="5" name="Footer Placeholder 4">
            <a:extLst>
              <a:ext uri="{FF2B5EF4-FFF2-40B4-BE49-F238E27FC236}">
                <a16:creationId xmlns:a16="http://schemas.microsoft.com/office/drawing/2014/main" id="{137ACA34-BB90-391D-4BF0-E83BD029909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3A30576-8C20-A207-8E94-0D10DC81BFF2}"/>
              </a:ext>
            </a:extLst>
          </p:cNvPr>
          <p:cNvSpPr>
            <a:spLocks noGrp="1"/>
          </p:cNvSpPr>
          <p:nvPr>
            <p:ph type="sldNum" sz="quarter" idx="12"/>
          </p:nvPr>
        </p:nvSpPr>
        <p:spPr/>
        <p:txBody>
          <a:bodyPr/>
          <a:lstStyle/>
          <a:p>
            <a:fld id="{A42A311E-1926-4391-A4E1-9883F9D7CB98}" type="slidenum">
              <a:rPr lang="en-US" smtClean="0"/>
              <a:t>‹#›</a:t>
            </a:fld>
            <a:endParaRPr lang="en-US" dirty="0"/>
          </a:p>
        </p:txBody>
      </p:sp>
    </p:spTree>
    <p:extLst>
      <p:ext uri="{BB962C8B-B14F-4D97-AF65-F5344CB8AC3E}">
        <p14:creationId xmlns:p14="http://schemas.microsoft.com/office/powerpoint/2010/main" val="1014655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D5243-671B-021F-FDA3-94FB513A3FB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07E1474-0712-9CFD-AC88-0F1CDF315DA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F2C1C4-D871-0AC1-B3BD-F371AAE3800F}"/>
              </a:ext>
            </a:extLst>
          </p:cNvPr>
          <p:cNvSpPr>
            <a:spLocks noGrp="1"/>
          </p:cNvSpPr>
          <p:nvPr>
            <p:ph type="dt" sz="half" idx="10"/>
          </p:nvPr>
        </p:nvSpPr>
        <p:spPr/>
        <p:txBody>
          <a:bodyPr/>
          <a:lstStyle/>
          <a:p>
            <a:fld id="{20D1CA60-8683-47AC-8446-8821A3398D71}" type="datetimeFigureOut">
              <a:rPr lang="en-US" smtClean="0"/>
              <a:t>6/7/2024</a:t>
            </a:fld>
            <a:endParaRPr lang="en-US" dirty="0"/>
          </a:p>
        </p:txBody>
      </p:sp>
      <p:sp>
        <p:nvSpPr>
          <p:cNvPr id="5" name="Footer Placeholder 4">
            <a:extLst>
              <a:ext uri="{FF2B5EF4-FFF2-40B4-BE49-F238E27FC236}">
                <a16:creationId xmlns:a16="http://schemas.microsoft.com/office/drawing/2014/main" id="{B82D787F-8EC8-86EB-E9DF-64B67A7363C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4C470E4-B03D-C271-9E82-7EC5123CCF69}"/>
              </a:ext>
            </a:extLst>
          </p:cNvPr>
          <p:cNvSpPr>
            <a:spLocks noGrp="1"/>
          </p:cNvSpPr>
          <p:nvPr>
            <p:ph type="sldNum" sz="quarter" idx="12"/>
          </p:nvPr>
        </p:nvSpPr>
        <p:spPr/>
        <p:txBody>
          <a:bodyPr/>
          <a:lstStyle/>
          <a:p>
            <a:fld id="{A42A311E-1926-4391-A4E1-9883F9D7CB98}" type="slidenum">
              <a:rPr lang="en-US" smtClean="0"/>
              <a:t>‹#›</a:t>
            </a:fld>
            <a:endParaRPr lang="en-US" dirty="0"/>
          </a:p>
        </p:txBody>
      </p:sp>
    </p:spTree>
    <p:extLst>
      <p:ext uri="{BB962C8B-B14F-4D97-AF65-F5344CB8AC3E}">
        <p14:creationId xmlns:p14="http://schemas.microsoft.com/office/powerpoint/2010/main" val="3630096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F0EF7FE-4938-8A43-C517-A9A9DB49A22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B940123-7A97-010C-39BF-83978B8E986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88F93F-D0A7-C624-A1AF-051CFF7FC179}"/>
              </a:ext>
            </a:extLst>
          </p:cNvPr>
          <p:cNvSpPr>
            <a:spLocks noGrp="1"/>
          </p:cNvSpPr>
          <p:nvPr>
            <p:ph type="dt" sz="half" idx="10"/>
          </p:nvPr>
        </p:nvSpPr>
        <p:spPr/>
        <p:txBody>
          <a:bodyPr/>
          <a:lstStyle/>
          <a:p>
            <a:fld id="{20D1CA60-8683-47AC-8446-8821A3398D71}" type="datetimeFigureOut">
              <a:rPr lang="en-US" smtClean="0"/>
              <a:t>6/7/2024</a:t>
            </a:fld>
            <a:endParaRPr lang="en-US" dirty="0"/>
          </a:p>
        </p:txBody>
      </p:sp>
      <p:sp>
        <p:nvSpPr>
          <p:cNvPr id="5" name="Footer Placeholder 4">
            <a:extLst>
              <a:ext uri="{FF2B5EF4-FFF2-40B4-BE49-F238E27FC236}">
                <a16:creationId xmlns:a16="http://schemas.microsoft.com/office/drawing/2014/main" id="{CF6EB818-B59C-33ED-3ABB-34B752AF85D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0946146-37B9-8A9E-EE1F-876F90FFA883}"/>
              </a:ext>
            </a:extLst>
          </p:cNvPr>
          <p:cNvSpPr>
            <a:spLocks noGrp="1"/>
          </p:cNvSpPr>
          <p:nvPr>
            <p:ph type="sldNum" sz="quarter" idx="12"/>
          </p:nvPr>
        </p:nvSpPr>
        <p:spPr/>
        <p:txBody>
          <a:bodyPr/>
          <a:lstStyle/>
          <a:p>
            <a:fld id="{A42A311E-1926-4391-A4E1-9883F9D7CB98}" type="slidenum">
              <a:rPr lang="en-US" smtClean="0"/>
              <a:t>‹#›</a:t>
            </a:fld>
            <a:endParaRPr lang="en-US" dirty="0"/>
          </a:p>
        </p:txBody>
      </p:sp>
    </p:spTree>
    <p:extLst>
      <p:ext uri="{BB962C8B-B14F-4D97-AF65-F5344CB8AC3E}">
        <p14:creationId xmlns:p14="http://schemas.microsoft.com/office/powerpoint/2010/main" val="2263768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C1BAA-7DC1-FA28-0A02-B431B3686A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82EB0F4-81FB-A123-0ED5-5575F40829E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26F698-70DC-56E6-E426-BC91B5E006DD}"/>
              </a:ext>
            </a:extLst>
          </p:cNvPr>
          <p:cNvSpPr>
            <a:spLocks noGrp="1"/>
          </p:cNvSpPr>
          <p:nvPr>
            <p:ph type="dt" sz="half" idx="10"/>
          </p:nvPr>
        </p:nvSpPr>
        <p:spPr/>
        <p:txBody>
          <a:bodyPr/>
          <a:lstStyle/>
          <a:p>
            <a:fld id="{20D1CA60-8683-47AC-8446-8821A3398D71}" type="datetimeFigureOut">
              <a:rPr lang="en-US" smtClean="0"/>
              <a:t>6/7/2024</a:t>
            </a:fld>
            <a:endParaRPr lang="en-US" dirty="0"/>
          </a:p>
        </p:txBody>
      </p:sp>
      <p:sp>
        <p:nvSpPr>
          <p:cNvPr id="5" name="Footer Placeholder 4">
            <a:extLst>
              <a:ext uri="{FF2B5EF4-FFF2-40B4-BE49-F238E27FC236}">
                <a16:creationId xmlns:a16="http://schemas.microsoft.com/office/drawing/2014/main" id="{8E6D7FBA-17A6-2754-6BF6-A92939BD9A1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0FC8408-92F7-5478-AB15-0B70E13E702D}"/>
              </a:ext>
            </a:extLst>
          </p:cNvPr>
          <p:cNvSpPr>
            <a:spLocks noGrp="1"/>
          </p:cNvSpPr>
          <p:nvPr>
            <p:ph type="sldNum" sz="quarter" idx="12"/>
          </p:nvPr>
        </p:nvSpPr>
        <p:spPr/>
        <p:txBody>
          <a:bodyPr/>
          <a:lstStyle/>
          <a:p>
            <a:fld id="{A42A311E-1926-4391-A4E1-9883F9D7CB98}" type="slidenum">
              <a:rPr lang="en-US" smtClean="0"/>
              <a:t>‹#›</a:t>
            </a:fld>
            <a:endParaRPr lang="en-US" dirty="0"/>
          </a:p>
        </p:txBody>
      </p:sp>
    </p:spTree>
    <p:extLst>
      <p:ext uri="{BB962C8B-B14F-4D97-AF65-F5344CB8AC3E}">
        <p14:creationId xmlns:p14="http://schemas.microsoft.com/office/powerpoint/2010/main" val="62541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4B322-64BE-43DA-A653-DE14F27D191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D610613-FC96-7209-5896-579F59C530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7FB66C4-382F-05CD-2050-E2E7DA4F9CBC}"/>
              </a:ext>
            </a:extLst>
          </p:cNvPr>
          <p:cNvSpPr>
            <a:spLocks noGrp="1"/>
          </p:cNvSpPr>
          <p:nvPr>
            <p:ph type="dt" sz="half" idx="10"/>
          </p:nvPr>
        </p:nvSpPr>
        <p:spPr/>
        <p:txBody>
          <a:bodyPr/>
          <a:lstStyle/>
          <a:p>
            <a:fld id="{20D1CA60-8683-47AC-8446-8821A3398D71}" type="datetimeFigureOut">
              <a:rPr lang="en-US" smtClean="0"/>
              <a:t>6/7/2024</a:t>
            </a:fld>
            <a:endParaRPr lang="en-US" dirty="0"/>
          </a:p>
        </p:txBody>
      </p:sp>
      <p:sp>
        <p:nvSpPr>
          <p:cNvPr id="5" name="Footer Placeholder 4">
            <a:extLst>
              <a:ext uri="{FF2B5EF4-FFF2-40B4-BE49-F238E27FC236}">
                <a16:creationId xmlns:a16="http://schemas.microsoft.com/office/drawing/2014/main" id="{6EEB56B2-0EE0-191A-8E4B-BC152B12FB9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F2F5297-D606-5EAA-8A08-3489270D6716}"/>
              </a:ext>
            </a:extLst>
          </p:cNvPr>
          <p:cNvSpPr>
            <a:spLocks noGrp="1"/>
          </p:cNvSpPr>
          <p:nvPr>
            <p:ph type="sldNum" sz="quarter" idx="12"/>
          </p:nvPr>
        </p:nvSpPr>
        <p:spPr/>
        <p:txBody>
          <a:bodyPr/>
          <a:lstStyle/>
          <a:p>
            <a:fld id="{A42A311E-1926-4391-A4E1-9883F9D7CB98}" type="slidenum">
              <a:rPr lang="en-US" smtClean="0"/>
              <a:t>‹#›</a:t>
            </a:fld>
            <a:endParaRPr lang="en-US" dirty="0"/>
          </a:p>
        </p:txBody>
      </p:sp>
    </p:spTree>
    <p:extLst>
      <p:ext uri="{BB962C8B-B14F-4D97-AF65-F5344CB8AC3E}">
        <p14:creationId xmlns:p14="http://schemas.microsoft.com/office/powerpoint/2010/main" val="15860991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E80AD-1CBE-69DA-A072-7E1631F854D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A3814A-7132-3421-4F38-08EFFCA22DA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D9862A1-6AF6-1CB3-734E-40A0FDFDD38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3B6BC69-1AC7-3F17-8C3F-5AB40665ABF1}"/>
              </a:ext>
            </a:extLst>
          </p:cNvPr>
          <p:cNvSpPr>
            <a:spLocks noGrp="1"/>
          </p:cNvSpPr>
          <p:nvPr>
            <p:ph type="dt" sz="half" idx="10"/>
          </p:nvPr>
        </p:nvSpPr>
        <p:spPr/>
        <p:txBody>
          <a:bodyPr/>
          <a:lstStyle/>
          <a:p>
            <a:fld id="{20D1CA60-8683-47AC-8446-8821A3398D71}" type="datetimeFigureOut">
              <a:rPr lang="en-US" smtClean="0"/>
              <a:t>6/7/2024</a:t>
            </a:fld>
            <a:endParaRPr lang="en-US" dirty="0"/>
          </a:p>
        </p:txBody>
      </p:sp>
      <p:sp>
        <p:nvSpPr>
          <p:cNvPr id="6" name="Footer Placeholder 5">
            <a:extLst>
              <a:ext uri="{FF2B5EF4-FFF2-40B4-BE49-F238E27FC236}">
                <a16:creationId xmlns:a16="http://schemas.microsoft.com/office/drawing/2014/main" id="{96428243-C6EE-69C2-DE46-B78FF2DE930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1A74DAD-E90A-B952-7BCE-93C1637F198A}"/>
              </a:ext>
            </a:extLst>
          </p:cNvPr>
          <p:cNvSpPr>
            <a:spLocks noGrp="1"/>
          </p:cNvSpPr>
          <p:nvPr>
            <p:ph type="sldNum" sz="quarter" idx="12"/>
          </p:nvPr>
        </p:nvSpPr>
        <p:spPr/>
        <p:txBody>
          <a:bodyPr/>
          <a:lstStyle/>
          <a:p>
            <a:fld id="{A42A311E-1926-4391-A4E1-9883F9D7CB98}" type="slidenum">
              <a:rPr lang="en-US" smtClean="0"/>
              <a:t>‹#›</a:t>
            </a:fld>
            <a:endParaRPr lang="en-US" dirty="0"/>
          </a:p>
        </p:txBody>
      </p:sp>
    </p:spTree>
    <p:extLst>
      <p:ext uri="{BB962C8B-B14F-4D97-AF65-F5344CB8AC3E}">
        <p14:creationId xmlns:p14="http://schemas.microsoft.com/office/powerpoint/2010/main" val="3641233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94C69-BC0B-E6DE-EE16-F2673D97B6B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7635DCA-F81D-9F87-BBB6-50099CF1662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190EABA-1904-6BE3-B5F0-F9C42CDD343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61CD68E-4D15-A716-87F6-6E49C313CF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D2EE331-7168-AFAD-7085-58E5DEF250A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BB6A49C-B153-6529-A7BE-F3283AF254A5}"/>
              </a:ext>
            </a:extLst>
          </p:cNvPr>
          <p:cNvSpPr>
            <a:spLocks noGrp="1"/>
          </p:cNvSpPr>
          <p:nvPr>
            <p:ph type="dt" sz="half" idx="10"/>
          </p:nvPr>
        </p:nvSpPr>
        <p:spPr/>
        <p:txBody>
          <a:bodyPr/>
          <a:lstStyle/>
          <a:p>
            <a:fld id="{20D1CA60-8683-47AC-8446-8821A3398D71}" type="datetimeFigureOut">
              <a:rPr lang="en-US" smtClean="0"/>
              <a:t>6/7/2024</a:t>
            </a:fld>
            <a:endParaRPr lang="en-US" dirty="0"/>
          </a:p>
        </p:txBody>
      </p:sp>
      <p:sp>
        <p:nvSpPr>
          <p:cNvPr id="8" name="Footer Placeholder 7">
            <a:extLst>
              <a:ext uri="{FF2B5EF4-FFF2-40B4-BE49-F238E27FC236}">
                <a16:creationId xmlns:a16="http://schemas.microsoft.com/office/drawing/2014/main" id="{969DD98A-F243-0F84-4747-2E0D5E61060D}"/>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8A60837-0CEA-7315-7F6C-9D866BCC1AA9}"/>
              </a:ext>
            </a:extLst>
          </p:cNvPr>
          <p:cNvSpPr>
            <a:spLocks noGrp="1"/>
          </p:cNvSpPr>
          <p:nvPr>
            <p:ph type="sldNum" sz="quarter" idx="12"/>
          </p:nvPr>
        </p:nvSpPr>
        <p:spPr/>
        <p:txBody>
          <a:bodyPr/>
          <a:lstStyle/>
          <a:p>
            <a:fld id="{A42A311E-1926-4391-A4E1-9883F9D7CB98}" type="slidenum">
              <a:rPr lang="en-US" smtClean="0"/>
              <a:t>‹#›</a:t>
            </a:fld>
            <a:endParaRPr lang="en-US" dirty="0"/>
          </a:p>
        </p:txBody>
      </p:sp>
    </p:spTree>
    <p:extLst>
      <p:ext uri="{BB962C8B-B14F-4D97-AF65-F5344CB8AC3E}">
        <p14:creationId xmlns:p14="http://schemas.microsoft.com/office/powerpoint/2010/main" val="1982416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257E5-424E-699C-7EA3-BF216E18D0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6D1354A-5E81-FC03-4ACF-9D506C112AEB}"/>
              </a:ext>
            </a:extLst>
          </p:cNvPr>
          <p:cNvSpPr>
            <a:spLocks noGrp="1"/>
          </p:cNvSpPr>
          <p:nvPr>
            <p:ph type="dt" sz="half" idx="10"/>
          </p:nvPr>
        </p:nvSpPr>
        <p:spPr/>
        <p:txBody>
          <a:bodyPr/>
          <a:lstStyle/>
          <a:p>
            <a:fld id="{20D1CA60-8683-47AC-8446-8821A3398D71}" type="datetimeFigureOut">
              <a:rPr lang="en-US" smtClean="0"/>
              <a:t>6/7/2024</a:t>
            </a:fld>
            <a:endParaRPr lang="en-US" dirty="0"/>
          </a:p>
        </p:txBody>
      </p:sp>
      <p:sp>
        <p:nvSpPr>
          <p:cNvPr id="4" name="Footer Placeholder 3">
            <a:extLst>
              <a:ext uri="{FF2B5EF4-FFF2-40B4-BE49-F238E27FC236}">
                <a16:creationId xmlns:a16="http://schemas.microsoft.com/office/drawing/2014/main" id="{D02DEF9D-B1BC-0371-4315-2D18BB934FB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81458B2-4CDA-449E-4413-81CA4549668A}"/>
              </a:ext>
            </a:extLst>
          </p:cNvPr>
          <p:cNvSpPr>
            <a:spLocks noGrp="1"/>
          </p:cNvSpPr>
          <p:nvPr>
            <p:ph type="sldNum" sz="quarter" idx="12"/>
          </p:nvPr>
        </p:nvSpPr>
        <p:spPr/>
        <p:txBody>
          <a:bodyPr/>
          <a:lstStyle/>
          <a:p>
            <a:fld id="{A42A311E-1926-4391-A4E1-9883F9D7CB98}" type="slidenum">
              <a:rPr lang="en-US" smtClean="0"/>
              <a:t>‹#›</a:t>
            </a:fld>
            <a:endParaRPr lang="en-US" dirty="0"/>
          </a:p>
        </p:txBody>
      </p:sp>
    </p:spTree>
    <p:extLst>
      <p:ext uri="{BB962C8B-B14F-4D97-AF65-F5344CB8AC3E}">
        <p14:creationId xmlns:p14="http://schemas.microsoft.com/office/powerpoint/2010/main" val="5472682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CB4E075-C18D-5604-9A4E-AB05E6F5DF1F}"/>
              </a:ext>
            </a:extLst>
          </p:cNvPr>
          <p:cNvSpPr>
            <a:spLocks noGrp="1"/>
          </p:cNvSpPr>
          <p:nvPr>
            <p:ph type="dt" sz="half" idx="10"/>
          </p:nvPr>
        </p:nvSpPr>
        <p:spPr/>
        <p:txBody>
          <a:bodyPr/>
          <a:lstStyle/>
          <a:p>
            <a:fld id="{20D1CA60-8683-47AC-8446-8821A3398D71}" type="datetimeFigureOut">
              <a:rPr lang="en-US" smtClean="0"/>
              <a:t>6/7/2024</a:t>
            </a:fld>
            <a:endParaRPr lang="en-US" dirty="0"/>
          </a:p>
        </p:txBody>
      </p:sp>
      <p:sp>
        <p:nvSpPr>
          <p:cNvPr id="3" name="Footer Placeholder 2">
            <a:extLst>
              <a:ext uri="{FF2B5EF4-FFF2-40B4-BE49-F238E27FC236}">
                <a16:creationId xmlns:a16="http://schemas.microsoft.com/office/drawing/2014/main" id="{2A7B919A-76DF-4D87-2F36-5B243F58C3C2}"/>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A4379BA4-A0B5-03DD-1968-0B5EB7E357FE}"/>
              </a:ext>
            </a:extLst>
          </p:cNvPr>
          <p:cNvSpPr>
            <a:spLocks noGrp="1"/>
          </p:cNvSpPr>
          <p:nvPr>
            <p:ph type="sldNum" sz="quarter" idx="12"/>
          </p:nvPr>
        </p:nvSpPr>
        <p:spPr/>
        <p:txBody>
          <a:bodyPr/>
          <a:lstStyle/>
          <a:p>
            <a:fld id="{A42A311E-1926-4391-A4E1-9883F9D7CB98}" type="slidenum">
              <a:rPr lang="en-US" smtClean="0"/>
              <a:t>‹#›</a:t>
            </a:fld>
            <a:endParaRPr lang="en-US" dirty="0"/>
          </a:p>
        </p:txBody>
      </p:sp>
    </p:spTree>
    <p:extLst>
      <p:ext uri="{BB962C8B-B14F-4D97-AF65-F5344CB8AC3E}">
        <p14:creationId xmlns:p14="http://schemas.microsoft.com/office/powerpoint/2010/main" val="25007772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5C49C-B683-2B08-A548-40698DE7AB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C16705F-C270-31A4-9973-ECD148B4CF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D3365E5-FE5F-4523-CFF1-A55189E29D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23942D4-99F9-3900-899D-ED8C5FCF1FCA}"/>
              </a:ext>
            </a:extLst>
          </p:cNvPr>
          <p:cNvSpPr>
            <a:spLocks noGrp="1"/>
          </p:cNvSpPr>
          <p:nvPr>
            <p:ph type="dt" sz="half" idx="10"/>
          </p:nvPr>
        </p:nvSpPr>
        <p:spPr/>
        <p:txBody>
          <a:bodyPr/>
          <a:lstStyle/>
          <a:p>
            <a:fld id="{20D1CA60-8683-47AC-8446-8821A3398D71}" type="datetimeFigureOut">
              <a:rPr lang="en-US" smtClean="0"/>
              <a:t>6/7/2024</a:t>
            </a:fld>
            <a:endParaRPr lang="en-US" dirty="0"/>
          </a:p>
        </p:txBody>
      </p:sp>
      <p:sp>
        <p:nvSpPr>
          <p:cNvPr id="6" name="Footer Placeholder 5">
            <a:extLst>
              <a:ext uri="{FF2B5EF4-FFF2-40B4-BE49-F238E27FC236}">
                <a16:creationId xmlns:a16="http://schemas.microsoft.com/office/drawing/2014/main" id="{C9A85954-BFAF-2193-AE47-10DB07F6C43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C037A66-3D05-B093-5AF5-A9791F15BFC6}"/>
              </a:ext>
            </a:extLst>
          </p:cNvPr>
          <p:cNvSpPr>
            <a:spLocks noGrp="1"/>
          </p:cNvSpPr>
          <p:nvPr>
            <p:ph type="sldNum" sz="quarter" idx="12"/>
          </p:nvPr>
        </p:nvSpPr>
        <p:spPr/>
        <p:txBody>
          <a:bodyPr/>
          <a:lstStyle/>
          <a:p>
            <a:fld id="{A42A311E-1926-4391-A4E1-9883F9D7CB98}" type="slidenum">
              <a:rPr lang="en-US" smtClean="0"/>
              <a:t>‹#›</a:t>
            </a:fld>
            <a:endParaRPr lang="en-US" dirty="0"/>
          </a:p>
        </p:txBody>
      </p:sp>
    </p:spTree>
    <p:extLst>
      <p:ext uri="{BB962C8B-B14F-4D97-AF65-F5344CB8AC3E}">
        <p14:creationId xmlns:p14="http://schemas.microsoft.com/office/powerpoint/2010/main" val="8967972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0B04B-7337-E292-CB95-EDA9BB8514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9ED3A00-70D1-5131-437D-04851B92122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3BA18F9F-4FA6-799A-4434-0A1ABE8FF6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64A599-D54E-A30B-7108-AD9EC363A6B1}"/>
              </a:ext>
            </a:extLst>
          </p:cNvPr>
          <p:cNvSpPr>
            <a:spLocks noGrp="1"/>
          </p:cNvSpPr>
          <p:nvPr>
            <p:ph type="dt" sz="half" idx="10"/>
          </p:nvPr>
        </p:nvSpPr>
        <p:spPr/>
        <p:txBody>
          <a:bodyPr/>
          <a:lstStyle/>
          <a:p>
            <a:fld id="{20D1CA60-8683-47AC-8446-8821A3398D71}" type="datetimeFigureOut">
              <a:rPr lang="en-US" smtClean="0"/>
              <a:t>6/7/2024</a:t>
            </a:fld>
            <a:endParaRPr lang="en-US" dirty="0"/>
          </a:p>
        </p:txBody>
      </p:sp>
      <p:sp>
        <p:nvSpPr>
          <p:cNvPr id="6" name="Footer Placeholder 5">
            <a:extLst>
              <a:ext uri="{FF2B5EF4-FFF2-40B4-BE49-F238E27FC236}">
                <a16:creationId xmlns:a16="http://schemas.microsoft.com/office/drawing/2014/main" id="{FAFFC754-5A11-25E6-34AC-307E6E07697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5E9AF3B-3493-BC42-FBF9-E712E29A1722}"/>
              </a:ext>
            </a:extLst>
          </p:cNvPr>
          <p:cNvSpPr>
            <a:spLocks noGrp="1"/>
          </p:cNvSpPr>
          <p:nvPr>
            <p:ph type="sldNum" sz="quarter" idx="12"/>
          </p:nvPr>
        </p:nvSpPr>
        <p:spPr/>
        <p:txBody>
          <a:bodyPr/>
          <a:lstStyle/>
          <a:p>
            <a:fld id="{A42A311E-1926-4391-A4E1-9883F9D7CB98}" type="slidenum">
              <a:rPr lang="en-US" smtClean="0"/>
              <a:t>‹#›</a:t>
            </a:fld>
            <a:endParaRPr lang="en-US" dirty="0"/>
          </a:p>
        </p:txBody>
      </p:sp>
    </p:spTree>
    <p:extLst>
      <p:ext uri="{BB962C8B-B14F-4D97-AF65-F5344CB8AC3E}">
        <p14:creationId xmlns:p14="http://schemas.microsoft.com/office/powerpoint/2010/main" val="198237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F9B4A2C-DEDD-E613-67D4-6811370426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763FCA1-3700-57CC-FBC8-0380B299C5F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19C401-E59E-08DE-B9C6-75DED070C4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D1CA60-8683-47AC-8446-8821A3398D71}" type="datetimeFigureOut">
              <a:rPr lang="en-US" smtClean="0"/>
              <a:t>6/7/2024</a:t>
            </a:fld>
            <a:endParaRPr lang="en-US" dirty="0"/>
          </a:p>
        </p:txBody>
      </p:sp>
      <p:sp>
        <p:nvSpPr>
          <p:cNvPr id="5" name="Footer Placeholder 4">
            <a:extLst>
              <a:ext uri="{FF2B5EF4-FFF2-40B4-BE49-F238E27FC236}">
                <a16:creationId xmlns:a16="http://schemas.microsoft.com/office/drawing/2014/main" id="{0863C642-71CD-C296-7A89-4C8A57C18D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2A68F31F-CD98-D546-53FF-1C05D897659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2A311E-1926-4391-A4E1-9883F9D7CB98}" type="slidenum">
              <a:rPr lang="en-US" smtClean="0"/>
              <a:t>‹#›</a:t>
            </a:fld>
            <a:endParaRPr lang="en-US" dirty="0"/>
          </a:p>
        </p:txBody>
      </p:sp>
    </p:spTree>
    <p:extLst>
      <p:ext uri="{BB962C8B-B14F-4D97-AF65-F5344CB8AC3E}">
        <p14:creationId xmlns:p14="http://schemas.microsoft.com/office/powerpoint/2010/main" val="30341495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Dangerous%20combination%20of%20extreme%20heat%20and%20smoke%20affected%2016.5%20million%20Californians%20|%20UCLA"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The%20Effects%20of%20Coexposure%20to%20Extremes%20of%20Heat%20and%20Particulate%20Air%20Pollution%20on%20Mortality%20in%20California:%20Implications%20for%20Climate%20Change%20-%20PMC%20(nih.gov)"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www.airnow.gov/wildfire-smoke-guide-publication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www.americares.org/wp-content/uploads/PROVIDER.EstablishingaWildfireActionPlanforPatients_2023FINAL.pdf" TargetMode="External"/><Relationship Id="rId5" Type="http://schemas.openxmlformats.org/officeDocument/2006/relationships/hyperlink" Target="https://www.americares.org/wp-content/uploads/PROVIDER.Wildfires_and_Health_2023Final.pdf" TargetMode="External"/><Relationship Id="rId4" Type="http://schemas.openxmlformats.org/officeDocument/2006/relationships/hyperlink" Target="https://www.epa.gov/air-research/smoke-ready-toolbox-wildfires#OnlineTrainingForHealthProfessionals"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mailto:Rinnah.wyatt@ihs.gov" TargetMode="External"/><Relationship Id="rId7" Type="http://schemas.openxmlformats.org/officeDocument/2006/relationships/hyperlink" Target="mailto:Brian.Lewelling@ihs.gov" TargetMode="External"/><Relationship Id="rId2" Type="http://schemas.openxmlformats.org/officeDocument/2006/relationships/hyperlink" Target="mailto:Carolyn.garcia2@ihs.gov" TargetMode="External"/><Relationship Id="rId1" Type="http://schemas.openxmlformats.org/officeDocument/2006/relationships/slideLayout" Target="../slideLayouts/slideLayout2.xml"/><Relationship Id="rId6" Type="http://schemas.openxmlformats.org/officeDocument/2006/relationships/hyperlink" Target="mailto:Alyssa.Bernido@ihs.gov" TargetMode="External"/><Relationship Id="rId5" Type="http://schemas.openxmlformats.org/officeDocument/2006/relationships/hyperlink" Target="mailto:Tim.Shelhamer@ihs.gov" TargetMode="External"/><Relationship Id="rId4" Type="http://schemas.openxmlformats.org/officeDocument/2006/relationships/hyperlink" Target="mailto:Aaron.alexander@ihs.gov"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B4631-A7D4-891F-7EE4-B8E03A2AACB5}"/>
              </a:ext>
            </a:extLst>
          </p:cNvPr>
          <p:cNvSpPr>
            <a:spLocks noGrp="1"/>
          </p:cNvSpPr>
          <p:nvPr>
            <p:ph type="ctrTitle"/>
          </p:nvPr>
        </p:nvSpPr>
        <p:spPr/>
        <p:txBody>
          <a:bodyPr>
            <a:normAutofit/>
          </a:bodyPr>
          <a:lstStyle/>
          <a:p>
            <a:r>
              <a:rPr lang="en-US" dirty="0"/>
              <a:t>Wildfire </a:t>
            </a:r>
            <a:r>
              <a:rPr lang="en-US" dirty="0" smtClean="0"/>
              <a:t>Smoke &amp; Health</a:t>
            </a:r>
            <a:r>
              <a:rPr lang="en-US" dirty="0"/>
              <a:t/>
            </a:r>
            <a:br>
              <a:rPr lang="en-US" dirty="0"/>
            </a:br>
            <a:r>
              <a:rPr lang="en-US" sz="4800" dirty="0" smtClean="0"/>
              <a:t>for Healthcare Providers</a:t>
            </a:r>
            <a:endParaRPr lang="en-US" sz="3200" strike="sngStrike" dirty="0"/>
          </a:p>
        </p:txBody>
      </p:sp>
      <p:sp>
        <p:nvSpPr>
          <p:cNvPr id="3" name="Subtitle 2">
            <a:extLst>
              <a:ext uri="{FF2B5EF4-FFF2-40B4-BE49-F238E27FC236}">
                <a16:creationId xmlns:a16="http://schemas.microsoft.com/office/drawing/2014/main" id="{6FA8A259-818F-F533-2445-11A54CBB1352}"/>
              </a:ext>
            </a:extLst>
          </p:cNvPr>
          <p:cNvSpPr>
            <a:spLocks noGrp="1"/>
          </p:cNvSpPr>
          <p:nvPr>
            <p:ph type="subTitle" idx="1"/>
          </p:nvPr>
        </p:nvSpPr>
        <p:spPr/>
        <p:txBody>
          <a:bodyPr/>
          <a:lstStyle/>
          <a:p>
            <a:r>
              <a:rPr lang="en-US" dirty="0"/>
              <a:t>California Area Indian Health Service </a:t>
            </a:r>
          </a:p>
          <a:p>
            <a:endParaRPr lang="en-US" dirty="0"/>
          </a:p>
        </p:txBody>
      </p:sp>
    </p:spTree>
    <p:extLst>
      <p:ext uri="{BB962C8B-B14F-4D97-AF65-F5344CB8AC3E}">
        <p14:creationId xmlns:p14="http://schemas.microsoft.com/office/powerpoint/2010/main" val="27359649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Sensitive Group Health Effects</a:t>
            </a:r>
            <a:endParaRPr lang="en-US" dirty="0"/>
          </a:p>
        </p:txBody>
      </p:sp>
      <p:sp>
        <p:nvSpPr>
          <p:cNvPr id="3" name="Content Placeholder 2"/>
          <p:cNvSpPr>
            <a:spLocks noGrp="1"/>
          </p:cNvSpPr>
          <p:nvPr>
            <p:ph idx="1"/>
          </p:nvPr>
        </p:nvSpPr>
        <p:spPr/>
        <p:txBody>
          <a:bodyPr/>
          <a:lstStyle/>
          <a:p>
            <a:r>
              <a:rPr lang="en-US" dirty="0" smtClean="0"/>
              <a:t>Wildfire smoke exposure of individuals with Cardiovascular </a:t>
            </a:r>
            <a:r>
              <a:rPr lang="en-US" dirty="0"/>
              <a:t>Disease: </a:t>
            </a:r>
          </a:p>
          <a:p>
            <a:pPr lvl="1"/>
            <a:r>
              <a:rPr lang="en-US" dirty="0"/>
              <a:t>Triggering of ischemic </a:t>
            </a:r>
            <a:r>
              <a:rPr lang="en-US" dirty="0" smtClean="0"/>
              <a:t>events: </a:t>
            </a:r>
            <a:endParaRPr lang="en-US" dirty="0"/>
          </a:p>
          <a:p>
            <a:pPr lvl="2"/>
            <a:r>
              <a:rPr lang="en-US" dirty="0" smtClean="0"/>
              <a:t>Such </a:t>
            </a:r>
            <a:r>
              <a:rPr lang="en-US" dirty="0"/>
              <a:t>as angina pectoris, heart attacks, and </a:t>
            </a:r>
            <a:r>
              <a:rPr lang="en-US" dirty="0" smtClean="0"/>
              <a:t>stroke.</a:t>
            </a:r>
            <a:endParaRPr lang="en-US" dirty="0"/>
          </a:p>
          <a:p>
            <a:pPr lvl="1"/>
            <a:r>
              <a:rPr lang="en-US" dirty="0"/>
              <a:t>Worsening of heart failure; or abnormal heart </a:t>
            </a:r>
            <a:r>
              <a:rPr lang="en-US" dirty="0" smtClean="0"/>
              <a:t>rhythms: </a:t>
            </a:r>
            <a:endParaRPr lang="en-US" dirty="0"/>
          </a:p>
          <a:p>
            <a:pPr lvl="2"/>
            <a:r>
              <a:rPr lang="en-US" dirty="0" smtClean="0"/>
              <a:t>Leading </a:t>
            </a:r>
            <a:r>
              <a:rPr lang="en-US" dirty="0"/>
              <a:t>to emergency department visits, hospital admissions, and even death. </a:t>
            </a:r>
          </a:p>
          <a:p>
            <a:r>
              <a:rPr lang="en-US" dirty="0" smtClean="0"/>
              <a:t>Wildfire smoke exposure of Pregnant Women:</a:t>
            </a:r>
            <a:endParaRPr lang="en-US" dirty="0"/>
          </a:p>
          <a:p>
            <a:pPr lvl="1"/>
            <a:r>
              <a:rPr lang="en-US" dirty="0"/>
              <a:t>Higher risk of preterm birth and lower birth weight in unborn baby.</a:t>
            </a:r>
          </a:p>
          <a:p>
            <a:pPr lvl="2"/>
            <a:r>
              <a:rPr lang="en-US" dirty="0"/>
              <a:t>Similar effects to smoking commercial tobacco during </a:t>
            </a:r>
            <a:r>
              <a:rPr lang="en-US" dirty="0" smtClean="0"/>
              <a:t>pregnancy. </a:t>
            </a:r>
            <a:endParaRPr lang="en-US" dirty="0"/>
          </a:p>
          <a:p>
            <a:endParaRPr lang="en-US" dirty="0"/>
          </a:p>
        </p:txBody>
      </p:sp>
    </p:spTree>
    <p:extLst>
      <p:ext uri="{BB962C8B-B14F-4D97-AF65-F5344CB8AC3E}">
        <p14:creationId xmlns:p14="http://schemas.microsoft.com/office/powerpoint/2010/main" val="8883720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he human body is efficient at filtering out the larger particles (&gt; 10 μm) in the nasal passages, smaller particles on the scale of 5 μm get filtered out in the trachea. Fine particles can progress past the natural defenses into the bronchioles (&lt; 2 μm) and some alveoli (&lt; 1 μm) of the lungs. Once particles enter the lungs, the immune system sends white blood cells, called lymphocytes, to surround the particulates, protecting the body from the foreign objects. The lymphocytes settle on the alveoli walls, causing inflammation and scarring. The built-up scar tissue slows oxygen flow, making transfer of air to capillaries more difficult. This can be of particular concern to sensitive populations such as the elderly and asthmatics.”&#10;" title="Image of the Human Respiratory System"/>
          <p:cNvPicPr>
            <a:picLocks noChangeAspect="1"/>
          </p:cNvPicPr>
          <p:nvPr/>
        </p:nvPicPr>
        <p:blipFill>
          <a:blip r:embed="rId3"/>
          <a:stretch>
            <a:fillRect/>
          </a:stretch>
        </p:blipFill>
        <p:spPr>
          <a:xfrm>
            <a:off x="6866979" y="1825625"/>
            <a:ext cx="4770100" cy="3660775"/>
          </a:xfrm>
          <a:prstGeom prst="rect">
            <a:avLst/>
          </a:prstGeom>
        </p:spPr>
      </p:pic>
      <p:sp>
        <p:nvSpPr>
          <p:cNvPr id="3" name="Content Placeholder 2">
            <a:extLst>
              <a:ext uri="{FF2B5EF4-FFF2-40B4-BE49-F238E27FC236}">
                <a16:creationId xmlns:a16="http://schemas.microsoft.com/office/drawing/2014/main" id="{6094C64A-B073-DD0C-1323-22A60205ADD8}"/>
              </a:ext>
            </a:extLst>
          </p:cNvPr>
          <p:cNvSpPr>
            <a:spLocks noGrp="1"/>
          </p:cNvSpPr>
          <p:nvPr>
            <p:ph idx="1"/>
          </p:nvPr>
        </p:nvSpPr>
        <p:spPr>
          <a:xfrm>
            <a:off x="838198" y="1452880"/>
            <a:ext cx="6111241" cy="5303520"/>
          </a:xfrm>
        </p:spPr>
        <p:txBody>
          <a:bodyPr>
            <a:normAutofit lnSpcReduction="10000"/>
          </a:bodyPr>
          <a:lstStyle/>
          <a:p>
            <a:r>
              <a:rPr lang="en-US" dirty="0"/>
              <a:t>Particles 2.5 micrometers or smaller can travel deep into lungs and possibly enter bloodstream</a:t>
            </a:r>
            <a:r>
              <a:rPr lang="en-US" dirty="0" smtClean="0"/>
              <a:t>.  This can lead to:</a:t>
            </a:r>
            <a:endParaRPr lang="en-US" dirty="0"/>
          </a:p>
          <a:p>
            <a:pPr lvl="1"/>
            <a:r>
              <a:rPr lang="en-US" sz="2200" dirty="0" smtClean="0">
                <a:solidFill>
                  <a:prstClr val="black"/>
                </a:solidFill>
              </a:rPr>
              <a:t>Oxidative </a:t>
            </a:r>
            <a:r>
              <a:rPr lang="en-US" sz="2200" dirty="0">
                <a:solidFill>
                  <a:prstClr val="black"/>
                </a:solidFill>
              </a:rPr>
              <a:t>Stress </a:t>
            </a:r>
          </a:p>
          <a:p>
            <a:pPr lvl="2"/>
            <a:r>
              <a:rPr lang="en-US" sz="1800" dirty="0">
                <a:solidFill>
                  <a:prstClr val="black"/>
                </a:solidFill>
              </a:rPr>
              <a:t>PM2.5 increases Reactive Oxygen Species (ROS), which leads to reduced </a:t>
            </a:r>
            <a:r>
              <a:rPr lang="en-US" sz="1800" dirty="0" smtClean="0">
                <a:solidFill>
                  <a:prstClr val="black"/>
                </a:solidFill>
              </a:rPr>
              <a:t>antioxidants.</a:t>
            </a:r>
            <a:endParaRPr lang="en-US" sz="1800" dirty="0">
              <a:solidFill>
                <a:prstClr val="black"/>
              </a:solidFill>
            </a:endParaRPr>
          </a:p>
          <a:p>
            <a:pPr lvl="3"/>
            <a:r>
              <a:rPr lang="en-US" sz="1700" dirty="0">
                <a:solidFill>
                  <a:prstClr val="black"/>
                </a:solidFill>
              </a:rPr>
              <a:t>Excessive ROS leads to cell damage, apoptosis, and </a:t>
            </a:r>
            <a:r>
              <a:rPr lang="en-US" sz="1700" dirty="0" smtClean="0">
                <a:solidFill>
                  <a:prstClr val="black"/>
                </a:solidFill>
              </a:rPr>
              <a:t>carcinogenesis.</a:t>
            </a:r>
            <a:endParaRPr lang="en-US" sz="1700" dirty="0">
              <a:solidFill>
                <a:prstClr val="black"/>
              </a:solidFill>
            </a:endParaRPr>
          </a:p>
          <a:p>
            <a:pPr lvl="1"/>
            <a:r>
              <a:rPr lang="en-US" sz="2200" dirty="0" smtClean="0">
                <a:solidFill>
                  <a:prstClr val="black"/>
                </a:solidFill>
              </a:rPr>
              <a:t>Inflammation</a:t>
            </a:r>
            <a:endParaRPr lang="en-US" sz="2200" dirty="0">
              <a:solidFill>
                <a:prstClr val="black"/>
              </a:solidFill>
            </a:endParaRPr>
          </a:p>
          <a:p>
            <a:pPr lvl="2"/>
            <a:r>
              <a:rPr lang="en-US" sz="1800" dirty="0">
                <a:solidFill>
                  <a:prstClr val="black"/>
                </a:solidFill>
              </a:rPr>
              <a:t>PM2.5 that enters blood can cause systemic inflammation and increased immune </a:t>
            </a:r>
            <a:r>
              <a:rPr lang="en-US" sz="1800" dirty="0" smtClean="0">
                <a:solidFill>
                  <a:prstClr val="black"/>
                </a:solidFill>
              </a:rPr>
              <a:t>response.</a:t>
            </a:r>
            <a:endParaRPr lang="en-US" sz="1800" dirty="0">
              <a:solidFill>
                <a:prstClr val="black"/>
              </a:solidFill>
            </a:endParaRPr>
          </a:p>
          <a:p>
            <a:pPr lvl="3"/>
            <a:r>
              <a:rPr lang="en-US" sz="1700" dirty="0">
                <a:solidFill>
                  <a:prstClr val="black"/>
                </a:solidFill>
              </a:rPr>
              <a:t>I</a:t>
            </a:r>
            <a:r>
              <a:rPr lang="en-US" sz="1700" dirty="0" smtClean="0">
                <a:solidFill>
                  <a:prstClr val="black"/>
                </a:solidFill>
              </a:rPr>
              <a:t>nterleukin-6 </a:t>
            </a:r>
            <a:r>
              <a:rPr lang="en-US" sz="1700" dirty="0">
                <a:solidFill>
                  <a:prstClr val="black"/>
                </a:solidFill>
              </a:rPr>
              <a:t>production causes a cascade effect of other inflammatory factors leading to cell </a:t>
            </a:r>
            <a:r>
              <a:rPr lang="en-US" sz="1700" dirty="0" smtClean="0">
                <a:solidFill>
                  <a:prstClr val="black"/>
                </a:solidFill>
              </a:rPr>
              <a:t>damage.</a:t>
            </a:r>
            <a:endParaRPr lang="en-US" sz="2400" dirty="0">
              <a:solidFill>
                <a:prstClr val="black"/>
              </a:solidFill>
            </a:endParaRPr>
          </a:p>
          <a:p>
            <a:pPr lvl="1"/>
            <a:r>
              <a:rPr lang="en-US" sz="2200" dirty="0">
                <a:solidFill>
                  <a:prstClr val="black"/>
                </a:solidFill>
              </a:rPr>
              <a:t>Cell Apoptosis</a:t>
            </a:r>
          </a:p>
          <a:p>
            <a:pPr lvl="2"/>
            <a:r>
              <a:rPr lang="en-US" sz="1800" dirty="0">
                <a:solidFill>
                  <a:prstClr val="black"/>
                </a:solidFill>
              </a:rPr>
              <a:t>PM2.5 causes mitochondrial dysfunction and up-regulates production of apoptosis related </a:t>
            </a:r>
            <a:r>
              <a:rPr lang="en-US" sz="1800" dirty="0" smtClean="0">
                <a:solidFill>
                  <a:prstClr val="black"/>
                </a:solidFill>
              </a:rPr>
              <a:t>proteins.</a:t>
            </a:r>
            <a:endParaRPr lang="en-US" sz="1800" dirty="0">
              <a:solidFill>
                <a:prstClr val="black"/>
              </a:solidFill>
            </a:endParaRPr>
          </a:p>
          <a:p>
            <a:endParaRPr lang="en-US" dirty="0"/>
          </a:p>
        </p:txBody>
      </p:sp>
      <p:sp>
        <p:nvSpPr>
          <p:cNvPr id="2" name="Title 1">
            <a:extLst>
              <a:ext uri="{FF2B5EF4-FFF2-40B4-BE49-F238E27FC236}">
                <a16:creationId xmlns:a16="http://schemas.microsoft.com/office/drawing/2014/main" id="{B6A8A111-80A1-CE86-6145-CC58BB652660}"/>
              </a:ext>
            </a:extLst>
          </p:cNvPr>
          <p:cNvSpPr>
            <a:spLocks noGrp="1"/>
          </p:cNvSpPr>
          <p:nvPr>
            <p:ph type="title"/>
          </p:nvPr>
        </p:nvSpPr>
        <p:spPr/>
        <p:txBody>
          <a:bodyPr/>
          <a:lstStyle/>
          <a:p>
            <a:r>
              <a:rPr lang="en-US" dirty="0"/>
              <a:t>PM2.5 Exposure Pathology</a:t>
            </a:r>
          </a:p>
        </p:txBody>
      </p:sp>
    </p:spTree>
    <p:extLst>
      <p:ext uri="{BB962C8B-B14F-4D97-AF65-F5344CB8AC3E}">
        <p14:creationId xmlns:p14="http://schemas.microsoft.com/office/powerpoint/2010/main" val="16098425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897366" y="1672892"/>
            <a:ext cx="4907268" cy="3734356"/>
          </a:xfrm>
          <a:prstGeom prst="rect">
            <a:avLst/>
          </a:prstGeom>
          <a:noFill/>
        </p:spPr>
        <p:txBody>
          <a:bodyPr wrap="square" rtlCol="0">
            <a:spAutoFit/>
          </a:bodyPr>
          <a:lstStyle/>
          <a:p>
            <a:pPr marL="342900" indent="-342900">
              <a:buFont typeface="Arial" panose="020B0604020202020204" pitchFamily="34" charset="0"/>
              <a:buChar char="•"/>
            </a:pPr>
            <a:r>
              <a:rPr lang="en-US" sz="2200" dirty="0">
                <a:hlinkClick r:id="rId3" action="ppaction://hlinkfile"/>
              </a:rPr>
              <a:t>Novoselov, 2022</a:t>
            </a:r>
            <a:endParaRPr lang="en-US" sz="2200" dirty="0"/>
          </a:p>
          <a:p>
            <a:pPr marL="800100" lvl="1" indent="-342900">
              <a:lnSpc>
                <a:spcPct val="70000"/>
              </a:lnSpc>
              <a:spcBef>
                <a:spcPts val="500"/>
              </a:spcBef>
              <a:buFont typeface="Arial" panose="020B0604020202020204" pitchFamily="34" charset="0"/>
              <a:buChar char="•"/>
            </a:pPr>
            <a:r>
              <a:rPr lang="en-US" sz="1900" dirty="0"/>
              <a:t>42% of Californians were exposed to combo of extreme heat and PM 2.5 in 2020, with rural residents most affected.</a:t>
            </a:r>
          </a:p>
          <a:p>
            <a:pPr marL="800100" lvl="1" indent="-342900">
              <a:lnSpc>
                <a:spcPct val="70000"/>
              </a:lnSpc>
              <a:spcBef>
                <a:spcPts val="500"/>
              </a:spcBef>
              <a:buFont typeface="Arial" panose="020B0604020202020204" pitchFamily="34" charset="0"/>
              <a:buChar char="•"/>
            </a:pPr>
            <a:endParaRPr lang="en-US" sz="1900" dirty="0"/>
          </a:p>
          <a:p>
            <a:pPr marL="800100" lvl="1" indent="-342900">
              <a:lnSpc>
                <a:spcPct val="70000"/>
              </a:lnSpc>
              <a:spcBef>
                <a:spcPts val="500"/>
              </a:spcBef>
              <a:buFont typeface="Arial" panose="020B0604020202020204" pitchFamily="34" charset="0"/>
              <a:buChar char="•"/>
            </a:pPr>
            <a:r>
              <a:rPr lang="en-US" sz="1900" dirty="0"/>
              <a:t>Exposures to smoke and excess heat are expected to only get worse due to climate change. </a:t>
            </a:r>
            <a:endParaRPr lang="en-US" sz="1900" dirty="0" smtClean="0"/>
          </a:p>
          <a:p>
            <a:pPr lvl="1">
              <a:lnSpc>
                <a:spcPct val="70000"/>
              </a:lnSpc>
              <a:spcBef>
                <a:spcPts val="500"/>
              </a:spcBef>
            </a:pPr>
            <a:endParaRPr lang="en-US" sz="1900" dirty="0"/>
          </a:p>
          <a:p>
            <a:pPr marL="800100" lvl="1" indent="-342900">
              <a:lnSpc>
                <a:spcPct val="70000"/>
              </a:lnSpc>
              <a:spcBef>
                <a:spcPts val="500"/>
              </a:spcBef>
              <a:buFont typeface="Arial" panose="020B0604020202020204" pitchFamily="34" charset="0"/>
              <a:buChar char="•"/>
            </a:pPr>
            <a:r>
              <a:rPr lang="en-US" sz="1900" dirty="0" smtClean="0"/>
              <a:t>More </a:t>
            </a:r>
            <a:r>
              <a:rPr lang="en-US" sz="1900" dirty="0"/>
              <a:t>research needs to be done to more accurately define the risk and mechanisms involved.</a:t>
            </a:r>
          </a:p>
          <a:p>
            <a:pPr marL="800100" lvl="1" indent="-342900">
              <a:lnSpc>
                <a:spcPct val="70000"/>
              </a:lnSpc>
              <a:spcBef>
                <a:spcPts val="500"/>
              </a:spcBef>
              <a:buFont typeface="Arial" panose="020B0604020202020204" pitchFamily="34" charset="0"/>
              <a:buChar char="•"/>
            </a:pPr>
            <a:endParaRPr lang="en-US" sz="1900" dirty="0"/>
          </a:p>
          <a:p>
            <a:pPr marL="800100" lvl="1" indent="-342900">
              <a:lnSpc>
                <a:spcPct val="70000"/>
              </a:lnSpc>
              <a:spcBef>
                <a:spcPts val="500"/>
              </a:spcBef>
              <a:buFont typeface="Arial" panose="020B0604020202020204" pitchFamily="34" charset="0"/>
              <a:buChar char="•"/>
            </a:pPr>
            <a:endParaRPr lang="en-US" dirty="0"/>
          </a:p>
        </p:txBody>
      </p:sp>
      <p:sp>
        <p:nvSpPr>
          <p:cNvPr id="3" name="Content Placeholder 2"/>
          <p:cNvSpPr>
            <a:spLocks noGrp="1"/>
          </p:cNvSpPr>
          <p:nvPr>
            <p:ph idx="1"/>
          </p:nvPr>
        </p:nvSpPr>
        <p:spPr>
          <a:xfrm>
            <a:off x="838200" y="1825624"/>
            <a:ext cx="5059166" cy="4486275"/>
          </a:xfrm>
        </p:spPr>
        <p:txBody>
          <a:bodyPr>
            <a:normAutofit fontScale="77500" lnSpcReduction="20000"/>
          </a:bodyPr>
          <a:lstStyle/>
          <a:p>
            <a:r>
              <a:rPr lang="en-US" dirty="0">
                <a:hlinkClick r:id="rId4"/>
              </a:rPr>
              <a:t>Rahman et al. 2022</a:t>
            </a:r>
            <a:endParaRPr lang="en-US" dirty="0"/>
          </a:p>
          <a:p>
            <a:pPr lvl="1"/>
            <a:r>
              <a:rPr lang="en-US" dirty="0"/>
              <a:t>Study from 2014 to 2019, found that excess heat and PM 2.5 exposure had synergistic effect on mortality (death) risk. </a:t>
            </a:r>
          </a:p>
          <a:p>
            <a:pPr lvl="1"/>
            <a:endParaRPr lang="en-US" dirty="0"/>
          </a:p>
          <a:p>
            <a:pPr lvl="1"/>
            <a:r>
              <a:rPr lang="en-US" dirty="0"/>
              <a:t>Exposure to both heat and particulate air pollution increased mortality risk by more than the sum of the increased mortality risk associated with each </a:t>
            </a:r>
            <a:r>
              <a:rPr lang="en-US" dirty="0" smtClean="0"/>
              <a:t>individual exposure to heat or smoke </a:t>
            </a:r>
            <a:r>
              <a:rPr lang="en-US" dirty="0"/>
              <a:t>(5-6%).    </a:t>
            </a:r>
          </a:p>
          <a:p>
            <a:pPr lvl="1"/>
            <a:endParaRPr lang="en-US" dirty="0"/>
          </a:p>
          <a:p>
            <a:pPr lvl="2"/>
            <a:r>
              <a:rPr lang="en-US" dirty="0"/>
              <a:t>Mortality risk increased by over 21% on days with exposure to both heat and particulate air pollution.</a:t>
            </a:r>
          </a:p>
          <a:p>
            <a:pPr lvl="1"/>
            <a:endParaRPr lang="en-US" dirty="0"/>
          </a:p>
          <a:p>
            <a:pPr lvl="1"/>
            <a:r>
              <a:rPr lang="en-US" dirty="0"/>
              <a:t>Effect largely seen in patients over 75 years old. </a:t>
            </a:r>
          </a:p>
        </p:txBody>
      </p:sp>
      <p:sp>
        <p:nvSpPr>
          <p:cNvPr id="2" name="Title 1"/>
          <p:cNvSpPr>
            <a:spLocks noGrp="1"/>
          </p:cNvSpPr>
          <p:nvPr>
            <p:ph type="title"/>
          </p:nvPr>
        </p:nvSpPr>
        <p:spPr/>
        <p:txBody>
          <a:bodyPr/>
          <a:lstStyle/>
          <a:p>
            <a:r>
              <a:rPr lang="en-US" dirty="0"/>
              <a:t>Synergistic effects with Heat</a:t>
            </a:r>
          </a:p>
        </p:txBody>
      </p:sp>
    </p:spTree>
    <p:extLst>
      <p:ext uri="{BB962C8B-B14F-4D97-AF65-F5344CB8AC3E}">
        <p14:creationId xmlns:p14="http://schemas.microsoft.com/office/powerpoint/2010/main" val="16593046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62330" y="1171258"/>
            <a:ext cx="10515600" cy="2852737"/>
          </a:xfrm>
        </p:spPr>
        <p:txBody>
          <a:bodyPr/>
          <a:lstStyle/>
          <a:p>
            <a:pPr algn="ctr"/>
            <a:r>
              <a:rPr lang="en-US" dirty="0"/>
              <a:t>Recommended Interventions</a:t>
            </a:r>
          </a:p>
        </p:txBody>
      </p:sp>
    </p:spTree>
    <p:extLst>
      <p:ext uri="{BB962C8B-B14F-4D97-AF65-F5344CB8AC3E}">
        <p14:creationId xmlns:p14="http://schemas.microsoft.com/office/powerpoint/2010/main" val="35634579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lyer explaining how to properly don an N95 respirator" title="EPA Flyer"/>
          <p:cNvPicPr>
            <a:picLocks noChangeAspect="1"/>
          </p:cNvPicPr>
          <p:nvPr/>
        </p:nvPicPr>
        <p:blipFill>
          <a:blip r:embed="rId3"/>
          <a:stretch>
            <a:fillRect/>
          </a:stretch>
        </p:blipFill>
        <p:spPr>
          <a:xfrm>
            <a:off x="9294679" y="2582190"/>
            <a:ext cx="2736997" cy="3884623"/>
          </a:xfrm>
          <a:prstGeom prst="rect">
            <a:avLst/>
          </a:prstGeom>
        </p:spPr>
      </p:pic>
      <p:pic>
        <p:nvPicPr>
          <p:cNvPr id="5" name="Picture 4" descr="Plan that ensures patients understand risks present&#10;Assesses their ability to access AQI information and understand it &#10;Home assessment for indoor air pollution sources – help create a plan for their specific environment to reduce exposure&#10;Create a tailored plan of action for each AQI category for their specific condition &#10;Create a tailored plan for evacuation &#10;" title="Image of Wildfire Action Plan"/>
          <p:cNvPicPr>
            <a:picLocks noChangeAspect="1"/>
          </p:cNvPicPr>
          <p:nvPr/>
        </p:nvPicPr>
        <p:blipFill>
          <a:blip r:embed="rId4"/>
          <a:stretch>
            <a:fillRect/>
          </a:stretch>
        </p:blipFill>
        <p:spPr>
          <a:xfrm>
            <a:off x="9294680" y="365125"/>
            <a:ext cx="2736997" cy="2217065"/>
          </a:xfrm>
          <a:prstGeom prst="rect">
            <a:avLst/>
          </a:prstGeom>
        </p:spPr>
      </p:pic>
      <p:sp>
        <p:nvSpPr>
          <p:cNvPr id="3" name="Content Placeholder 2"/>
          <p:cNvSpPr>
            <a:spLocks noGrp="1"/>
          </p:cNvSpPr>
          <p:nvPr>
            <p:ph idx="1"/>
          </p:nvPr>
        </p:nvSpPr>
        <p:spPr>
          <a:xfrm>
            <a:off x="838200" y="1825625"/>
            <a:ext cx="7909560" cy="4351338"/>
          </a:xfrm>
        </p:spPr>
        <p:txBody>
          <a:bodyPr>
            <a:normAutofit fontScale="92500" lnSpcReduction="20000"/>
          </a:bodyPr>
          <a:lstStyle/>
          <a:p>
            <a:pPr marL="514350" indent="-514350">
              <a:buFont typeface="+mj-lt"/>
              <a:buAutoNum type="arabicPeriod"/>
            </a:pPr>
            <a:r>
              <a:rPr lang="en-US" dirty="0"/>
              <a:t>Establish a Wildfire Action Plan with High-Risk </a:t>
            </a:r>
            <a:r>
              <a:rPr lang="en-US" dirty="0" smtClean="0"/>
              <a:t>Patients.</a:t>
            </a:r>
            <a:endParaRPr lang="en-US" dirty="0"/>
          </a:p>
          <a:p>
            <a:pPr marL="514350" indent="-514350">
              <a:buFont typeface="+mj-lt"/>
              <a:buAutoNum type="arabicPeriod"/>
            </a:pPr>
            <a:r>
              <a:rPr lang="en-US" dirty="0"/>
              <a:t>Establish a Communication </a:t>
            </a:r>
            <a:r>
              <a:rPr lang="en-US" dirty="0" smtClean="0"/>
              <a:t>Plan. </a:t>
            </a:r>
            <a:endParaRPr lang="en-US" dirty="0"/>
          </a:p>
          <a:p>
            <a:pPr lvl="1"/>
            <a:r>
              <a:rPr lang="en-US" dirty="0" smtClean="0"/>
              <a:t>Plan should address: </a:t>
            </a:r>
            <a:endParaRPr lang="en-US" dirty="0"/>
          </a:p>
          <a:p>
            <a:pPr lvl="2"/>
            <a:r>
              <a:rPr lang="en-US" dirty="0"/>
              <a:t>Who should be given specific </a:t>
            </a:r>
            <a:r>
              <a:rPr lang="en-US" dirty="0" smtClean="0"/>
              <a:t>information.</a:t>
            </a:r>
            <a:endParaRPr lang="en-US" dirty="0"/>
          </a:p>
          <a:p>
            <a:pPr lvl="2"/>
            <a:r>
              <a:rPr lang="en-US" dirty="0"/>
              <a:t>What information will be </a:t>
            </a:r>
            <a:r>
              <a:rPr lang="en-US" dirty="0" smtClean="0"/>
              <a:t>provided.</a:t>
            </a:r>
            <a:endParaRPr lang="en-US" dirty="0"/>
          </a:p>
          <a:p>
            <a:pPr lvl="2"/>
            <a:r>
              <a:rPr lang="en-US" dirty="0"/>
              <a:t>When information will be </a:t>
            </a:r>
            <a:r>
              <a:rPr lang="en-US" dirty="0" smtClean="0"/>
              <a:t>delivered. </a:t>
            </a:r>
            <a:endParaRPr lang="en-US" dirty="0"/>
          </a:p>
          <a:p>
            <a:pPr lvl="2"/>
            <a:r>
              <a:rPr lang="en-US" dirty="0"/>
              <a:t>What communication channels will be </a:t>
            </a:r>
            <a:r>
              <a:rPr lang="en-US" dirty="0" smtClean="0"/>
              <a:t>used. </a:t>
            </a:r>
            <a:endParaRPr lang="en-US" dirty="0"/>
          </a:p>
          <a:p>
            <a:pPr marL="514350" indent="-514350">
              <a:buFont typeface="+mj-lt"/>
              <a:buAutoNum type="arabicPeriod"/>
            </a:pPr>
            <a:r>
              <a:rPr lang="en-US" dirty="0"/>
              <a:t>HEPA Air Purifier Distribution </a:t>
            </a:r>
            <a:r>
              <a:rPr lang="en-US" dirty="0" smtClean="0"/>
              <a:t>Programs:</a:t>
            </a:r>
            <a:endParaRPr lang="en-US" dirty="0"/>
          </a:p>
          <a:p>
            <a:pPr lvl="1"/>
            <a:r>
              <a:rPr lang="en-US" dirty="0"/>
              <a:t>Prioritize High Risk Groups</a:t>
            </a:r>
          </a:p>
          <a:p>
            <a:pPr marL="514350" indent="-514350">
              <a:buFont typeface="+mj-lt"/>
              <a:buAutoNum type="arabicPeriod"/>
            </a:pPr>
            <a:r>
              <a:rPr lang="en-US" dirty="0"/>
              <a:t>N95 </a:t>
            </a:r>
            <a:r>
              <a:rPr lang="en-US" dirty="0" smtClean="0"/>
              <a:t>Distribution:</a:t>
            </a:r>
            <a:endParaRPr lang="en-US" dirty="0"/>
          </a:p>
          <a:p>
            <a:pPr lvl="1"/>
            <a:r>
              <a:rPr lang="en-US" dirty="0"/>
              <a:t>Should include training or </a:t>
            </a:r>
            <a:r>
              <a:rPr lang="en-US" dirty="0" smtClean="0"/>
              <a:t>distribution of handouts </a:t>
            </a:r>
            <a:r>
              <a:rPr lang="en-US" dirty="0"/>
              <a:t>on proper </a:t>
            </a:r>
            <a:r>
              <a:rPr lang="en-US" dirty="0" smtClean="0"/>
              <a:t>donning. </a:t>
            </a:r>
          </a:p>
        </p:txBody>
      </p:sp>
      <p:sp>
        <p:nvSpPr>
          <p:cNvPr id="2" name="Title 1"/>
          <p:cNvSpPr>
            <a:spLocks noGrp="1"/>
          </p:cNvSpPr>
          <p:nvPr>
            <p:ph type="title"/>
          </p:nvPr>
        </p:nvSpPr>
        <p:spPr/>
        <p:txBody>
          <a:bodyPr/>
          <a:lstStyle/>
          <a:p>
            <a:r>
              <a:rPr lang="en-US" dirty="0"/>
              <a:t>Recommended Interventions</a:t>
            </a:r>
          </a:p>
        </p:txBody>
      </p:sp>
    </p:spTree>
    <p:extLst>
      <p:ext uri="{BB962C8B-B14F-4D97-AF65-F5344CB8AC3E}">
        <p14:creationId xmlns:p14="http://schemas.microsoft.com/office/powerpoint/2010/main" val="12080514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ecommended Strategies to prepare for wildfire smoke Include:&#10;Staying indoors and preventing smoke infiltration&#10;Avoiding smoking commercial cigarettes indoors, burning sage or incense&#10;Monitoring local AQI information&#10;Using a portable HEPA air cleaner &#10;Selecting and using an N95 respirator&#10;Locations of local clean air shelters &#10;" title="Graphic:  Prepare for Wildfire Smoke Event"/>
          <p:cNvPicPr>
            <a:picLocks noChangeAspect="1"/>
          </p:cNvPicPr>
          <p:nvPr/>
        </p:nvPicPr>
        <p:blipFill>
          <a:blip r:embed="rId3"/>
          <a:stretch>
            <a:fillRect/>
          </a:stretch>
        </p:blipFill>
        <p:spPr>
          <a:xfrm>
            <a:off x="761934" y="2846808"/>
            <a:ext cx="3966476" cy="1761287"/>
          </a:xfrm>
          <a:prstGeom prst="rect">
            <a:avLst/>
          </a:prstGeom>
        </p:spPr>
      </p:pic>
      <p:sp>
        <p:nvSpPr>
          <p:cNvPr id="3" name="Content Placeholder 2"/>
          <p:cNvSpPr>
            <a:spLocks noGrp="1"/>
          </p:cNvSpPr>
          <p:nvPr>
            <p:ph idx="1"/>
          </p:nvPr>
        </p:nvSpPr>
        <p:spPr>
          <a:xfrm>
            <a:off x="4728410" y="1825625"/>
            <a:ext cx="6625389" cy="4351338"/>
          </a:xfrm>
        </p:spPr>
        <p:txBody>
          <a:bodyPr>
            <a:normAutofit fontScale="85000" lnSpcReduction="10000"/>
          </a:bodyPr>
          <a:lstStyle/>
          <a:p>
            <a:pPr marL="514350" indent="-514350">
              <a:buFont typeface="+mj-lt"/>
              <a:buAutoNum type="arabicPeriod" startAt="5"/>
            </a:pPr>
            <a:r>
              <a:rPr lang="en-US" dirty="0"/>
              <a:t>During High Smoke Events (AQI above 100 for more than a few days</a:t>
            </a:r>
            <a:r>
              <a:rPr lang="en-US" dirty="0" smtClean="0"/>
              <a:t>): </a:t>
            </a:r>
            <a:endParaRPr lang="en-US" dirty="0"/>
          </a:p>
          <a:p>
            <a:pPr lvl="1"/>
            <a:endParaRPr lang="en-US" dirty="0"/>
          </a:p>
          <a:p>
            <a:pPr lvl="1"/>
            <a:r>
              <a:rPr lang="en-US" dirty="0"/>
              <a:t>Monitor healthcare capacity and plan for </a:t>
            </a:r>
            <a:r>
              <a:rPr lang="en-US" dirty="0" smtClean="0"/>
              <a:t>facility surge </a:t>
            </a:r>
            <a:r>
              <a:rPr lang="en-US" dirty="0"/>
              <a:t>due to asthma, COPD, and metabolic and cardiovascular disease </a:t>
            </a:r>
            <a:r>
              <a:rPr lang="en-US" dirty="0" smtClean="0"/>
              <a:t>exacerbations.</a:t>
            </a:r>
            <a:endParaRPr lang="en-US" dirty="0"/>
          </a:p>
          <a:p>
            <a:pPr lvl="1"/>
            <a:endParaRPr lang="en-US" dirty="0"/>
          </a:p>
          <a:p>
            <a:pPr lvl="1"/>
            <a:r>
              <a:rPr lang="en-US" dirty="0"/>
              <a:t>Proactively counsel patients on strategies to avoid or reduce smoke exposure, especially among individuals with asthma, COPD, or cardiovascular disease, children, older adults, and those who are pregnant. </a:t>
            </a:r>
          </a:p>
          <a:p>
            <a:pPr lvl="1"/>
            <a:endParaRPr lang="en-US" dirty="0"/>
          </a:p>
          <a:p>
            <a:pPr lvl="1"/>
            <a:r>
              <a:rPr lang="en-US" dirty="0"/>
              <a:t>Counsel High Risk patients to monitor their symptoms and have adequate stores of </a:t>
            </a:r>
            <a:r>
              <a:rPr lang="en-US" dirty="0" smtClean="0"/>
              <a:t>medications.</a:t>
            </a:r>
            <a:endParaRPr lang="en-US" dirty="0"/>
          </a:p>
          <a:p>
            <a:pPr lvl="2"/>
            <a:r>
              <a:rPr lang="en-US" dirty="0" smtClean="0"/>
              <a:t>Advise to have at </a:t>
            </a:r>
            <a:r>
              <a:rPr lang="en-US" dirty="0"/>
              <a:t>least </a:t>
            </a:r>
            <a:r>
              <a:rPr lang="en-US" dirty="0" smtClean="0"/>
              <a:t>a 1 </a:t>
            </a:r>
            <a:r>
              <a:rPr lang="en-US" dirty="0"/>
              <a:t>week supply </a:t>
            </a:r>
            <a:r>
              <a:rPr lang="en-US" dirty="0" smtClean="0"/>
              <a:t>on hand.</a:t>
            </a:r>
            <a:endParaRPr lang="en-US" dirty="0"/>
          </a:p>
        </p:txBody>
      </p:sp>
      <p:sp>
        <p:nvSpPr>
          <p:cNvPr id="2" name="Title 1"/>
          <p:cNvSpPr>
            <a:spLocks noGrp="1"/>
          </p:cNvSpPr>
          <p:nvPr>
            <p:ph type="title"/>
          </p:nvPr>
        </p:nvSpPr>
        <p:spPr/>
        <p:txBody>
          <a:bodyPr/>
          <a:lstStyle/>
          <a:p>
            <a:r>
              <a:rPr lang="en-US" dirty="0"/>
              <a:t>Recommended Interventions</a:t>
            </a:r>
          </a:p>
        </p:txBody>
      </p:sp>
    </p:spTree>
    <p:extLst>
      <p:ext uri="{BB962C8B-B14F-4D97-AF65-F5344CB8AC3E}">
        <p14:creationId xmlns:p14="http://schemas.microsoft.com/office/powerpoint/2010/main" val="30223343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95120" y="1650683"/>
            <a:ext cx="9144000" cy="2387600"/>
          </a:xfrm>
        </p:spPr>
        <p:txBody>
          <a:bodyPr/>
          <a:lstStyle/>
          <a:p>
            <a:r>
              <a:rPr lang="en-US" dirty="0"/>
              <a:t>Provider Resources</a:t>
            </a:r>
          </a:p>
        </p:txBody>
      </p:sp>
    </p:spTree>
    <p:extLst>
      <p:ext uri="{BB962C8B-B14F-4D97-AF65-F5344CB8AC3E}">
        <p14:creationId xmlns:p14="http://schemas.microsoft.com/office/powerpoint/2010/main" val="35881177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Provider Resources</a:t>
            </a:r>
          </a:p>
        </p:txBody>
      </p:sp>
      <p:sp>
        <p:nvSpPr>
          <p:cNvPr id="3" name="Content Placeholder 2"/>
          <p:cNvSpPr>
            <a:spLocks noGrp="1"/>
          </p:cNvSpPr>
          <p:nvPr>
            <p:ph idx="1"/>
          </p:nvPr>
        </p:nvSpPr>
        <p:spPr/>
        <p:txBody>
          <a:bodyPr>
            <a:normAutofit fontScale="55000" lnSpcReduction="20000"/>
          </a:bodyPr>
          <a:lstStyle/>
          <a:p>
            <a:r>
              <a:rPr lang="en-US" dirty="0">
                <a:hlinkClick r:id="rId3"/>
              </a:rPr>
              <a:t>Wildfire Smoke: A Guide for Public Health </a:t>
            </a:r>
            <a:r>
              <a:rPr lang="en-US" dirty="0" smtClean="0">
                <a:hlinkClick r:id="rId3"/>
              </a:rPr>
              <a:t>Officials</a:t>
            </a:r>
            <a:endParaRPr lang="en-US" dirty="0" smtClean="0"/>
          </a:p>
          <a:p>
            <a:pPr lvl="1"/>
            <a:r>
              <a:rPr lang="en-US" dirty="0"/>
              <a:t>Has 5 Chapters that cover Wildfire Smoke Health Effects, Composition and Air Quality Impacts, Strategies to Reduce Exposure, Communication Strategies during Smoke Events, and Recommendations for Public Health Officials.  </a:t>
            </a:r>
            <a:endParaRPr lang="en-US" dirty="0"/>
          </a:p>
          <a:p>
            <a:endParaRPr lang="en-US" dirty="0"/>
          </a:p>
          <a:p>
            <a:r>
              <a:rPr lang="en-US" dirty="0">
                <a:hlinkClick r:id="rId4"/>
              </a:rPr>
              <a:t>EPA Online Training for Health Professionals</a:t>
            </a:r>
            <a:endParaRPr lang="en-US" dirty="0"/>
          </a:p>
          <a:p>
            <a:pPr lvl="1"/>
            <a:r>
              <a:rPr lang="en-US" dirty="0"/>
              <a:t>Wildfire Smoke and Your Patients' Health Online Training</a:t>
            </a:r>
          </a:p>
          <a:p>
            <a:pPr lvl="1"/>
            <a:r>
              <a:rPr lang="en-US" dirty="0"/>
              <a:t>Particle Pollution and Your Patients' Health Online Training</a:t>
            </a:r>
          </a:p>
          <a:p>
            <a:pPr lvl="1"/>
            <a:r>
              <a:rPr lang="en-US" dirty="0"/>
              <a:t>Other Health Care Professional Resources</a:t>
            </a:r>
          </a:p>
          <a:p>
            <a:pPr lvl="1"/>
            <a:endParaRPr lang="en-US" dirty="0"/>
          </a:p>
          <a:p>
            <a:r>
              <a:rPr lang="en-US" dirty="0">
                <a:hlinkClick r:id="rId5"/>
              </a:rPr>
              <a:t>Wildfires and Health for Providers </a:t>
            </a:r>
            <a:r>
              <a:rPr lang="en-US" dirty="0" smtClean="0">
                <a:hlinkClick r:id="rId5"/>
              </a:rPr>
              <a:t>Factsheet</a:t>
            </a:r>
            <a:endParaRPr lang="en-US" dirty="0" smtClean="0"/>
          </a:p>
          <a:p>
            <a:pPr lvl="1"/>
            <a:r>
              <a:rPr lang="en-US" dirty="0"/>
              <a:t>is a factsheet to help explain wildfire smoke health effects to patients </a:t>
            </a:r>
            <a:endParaRPr lang="en-US" dirty="0"/>
          </a:p>
          <a:p>
            <a:endParaRPr lang="en-US" dirty="0"/>
          </a:p>
          <a:p>
            <a:r>
              <a:rPr lang="en-US" dirty="0">
                <a:hlinkClick r:id="rId6"/>
              </a:rPr>
              <a:t>Establishing a Wildfire Action Plan for Providers </a:t>
            </a:r>
            <a:endParaRPr lang="en-US" dirty="0" smtClean="0"/>
          </a:p>
          <a:p>
            <a:pPr lvl="1"/>
            <a:r>
              <a:rPr lang="en-US" dirty="0" smtClean="0"/>
              <a:t>a </a:t>
            </a:r>
            <a:r>
              <a:rPr lang="en-US" dirty="0"/>
              <a:t>guide that can be used to help create a wildfire action plan for patients. </a:t>
            </a:r>
          </a:p>
          <a:p>
            <a:endParaRPr lang="en-US" dirty="0" smtClean="0"/>
          </a:p>
          <a:p>
            <a:r>
              <a:rPr lang="en-US" b="1" dirty="0" smtClean="0"/>
              <a:t>Reach </a:t>
            </a:r>
            <a:r>
              <a:rPr lang="en-US" b="1" dirty="0"/>
              <a:t>out to your local IHS Environmental Health Officer for </a:t>
            </a:r>
            <a:r>
              <a:rPr lang="en-US" b="1" dirty="0" smtClean="0"/>
              <a:t>copies of handouts or other resources mentioned in this presentation. </a:t>
            </a:r>
            <a:endParaRPr lang="en-US" b="1" dirty="0"/>
          </a:p>
          <a:p>
            <a:endParaRPr lang="en-US" dirty="0"/>
          </a:p>
          <a:p>
            <a:pPr marL="457200" lvl="1" indent="0">
              <a:buNone/>
            </a:pPr>
            <a:endParaRPr lang="en-US" dirty="0"/>
          </a:p>
        </p:txBody>
      </p:sp>
    </p:spTree>
    <p:extLst>
      <p:ext uri="{BB962C8B-B14F-4D97-AF65-F5344CB8AC3E}">
        <p14:creationId xmlns:p14="http://schemas.microsoft.com/office/powerpoint/2010/main" val="13144560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title="Contact Information for the California Area Division of Environmental Health"/>
          <p:cNvGraphicFramePr>
            <a:graphicFrameLocks noGrp="1"/>
          </p:cNvGraphicFramePr>
          <p:nvPr>
            <p:extLst>
              <p:ext uri="{D42A27DB-BD31-4B8C-83A1-F6EECF244321}">
                <p14:modId xmlns:p14="http://schemas.microsoft.com/office/powerpoint/2010/main" val="4042497628"/>
              </p:ext>
            </p:extLst>
          </p:nvPr>
        </p:nvGraphicFramePr>
        <p:xfrm>
          <a:off x="909447" y="1862666"/>
          <a:ext cx="10373105" cy="3220720"/>
        </p:xfrm>
        <a:graphic>
          <a:graphicData uri="http://schemas.openxmlformats.org/drawingml/2006/table">
            <a:tbl>
              <a:tblPr firstRow="1" bandRow="1">
                <a:tableStyleId>{616DA210-FB5B-4158-B5E0-FEB733F419BA}</a:tableStyleId>
              </a:tblPr>
              <a:tblGrid>
                <a:gridCol w="2363142">
                  <a:extLst>
                    <a:ext uri="{9D8B030D-6E8A-4147-A177-3AD203B41FA5}">
                      <a16:colId xmlns:a16="http://schemas.microsoft.com/office/drawing/2014/main" val="3207126284"/>
                    </a:ext>
                  </a:extLst>
                </a:gridCol>
                <a:gridCol w="1786100">
                  <a:extLst>
                    <a:ext uri="{9D8B030D-6E8A-4147-A177-3AD203B41FA5}">
                      <a16:colId xmlns:a16="http://schemas.microsoft.com/office/drawing/2014/main" val="97949878"/>
                    </a:ext>
                  </a:extLst>
                </a:gridCol>
                <a:gridCol w="2076037">
                  <a:extLst>
                    <a:ext uri="{9D8B030D-6E8A-4147-A177-3AD203B41FA5}">
                      <a16:colId xmlns:a16="http://schemas.microsoft.com/office/drawing/2014/main" val="2188622054"/>
                    </a:ext>
                  </a:extLst>
                </a:gridCol>
                <a:gridCol w="2370221">
                  <a:extLst>
                    <a:ext uri="{9D8B030D-6E8A-4147-A177-3AD203B41FA5}">
                      <a16:colId xmlns:a16="http://schemas.microsoft.com/office/drawing/2014/main" val="2584311289"/>
                    </a:ext>
                  </a:extLst>
                </a:gridCol>
                <a:gridCol w="1777605">
                  <a:extLst>
                    <a:ext uri="{9D8B030D-6E8A-4147-A177-3AD203B41FA5}">
                      <a16:colId xmlns:a16="http://schemas.microsoft.com/office/drawing/2014/main" val="535488639"/>
                    </a:ext>
                  </a:extLst>
                </a:gridCol>
              </a:tblGrid>
              <a:tr h="370840">
                <a:tc>
                  <a:txBody>
                    <a:bodyPr/>
                    <a:lstStyle/>
                    <a:p>
                      <a:r>
                        <a:rPr lang="en-US" dirty="0" smtClean="0"/>
                        <a:t>OFFICE</a:t>
                      </a:r>
                      <a:endParaRPr lang="en-US" dirty="0"/>
                    </a:p>
                  </a:txBody>
                  <a:tcPr/>
                </a:tc>
                <a:tc>
                  <a:txBody>
                    <a:bodyPr/>
                    <a:lstStyle/>
                    <a:p>
                      <a:r>
                        <a:rPr lang="en-US" dirty="0" smtClean="0"/>
                        <a:t>NAME</a:t>
                      </a:r>
                      <a:endParaRPr lang="en-US" dirty="0"/>
                    </a:p>
                  </a:txBody>
                  <a:tcPr/>
                </a:tc>
                <a:tc>
                  <a:txBody>
                    <a:bodyPr/>
                    <a:lstStyle/>
                    <a:p>
                      <a:r>
                        <a:rPr lang="en-US" dirty="0" smtClean="0"/>
                        <a:t>TITLE</a:t>
                      </a:r>
                      <a:endParaRPr lang="en-US" dirty="0"/>
                    </a:p>
                  </a:txBody>
                  <a:tcPr/>
                </a:tc>
                <a:tc>
                  <a:txBody>
                    <a:bodyPr/>
                    <a:lstStyle/>
                    <a:p>
                      <a:r>
                        <a:rPr lang="en-US" dirty="0" smtClean="0"/>
                        <a:t>EMAIL</a:t>
                      </a:r>
                      <a:endParaRPr lang="en-US" dirty="0"/>
                    </a:p>
                  </a:txBody>
                  <a:tcPr/>
                </a:tc>
                <a:tc>
                  <a:txBody>
                    <a:bodyPr/>
                    <a:lstStyle/>
                    <a:p>
                      <a:r>
                        <a:rPr lang="en-US" dirty="0" smtClean="0"/>
                        <a:t>PHONE</a:t>
                      </a:r>
                      <a:endParaRPr lang="en-US" dirty="0"/>
                    </a:p>
                  </a:txBody>
                  <a:tcPr/>
                </a:tc>
                <a:extLst>
                  <a:ext uri="{0D108BD9-81ED-4DB2-BD59-A6C34878D82A}">
                    <a16:rowId xmlns:a16="http://schemas.microsoft.com/office/drawing/2014/main" val="2428116907"/>
                  </a:ext>
                </a:extLst>
              </a:tr>
              <a:tr h="370840">
                <a:tc>
                  <a:txBody>
                    <a:bodyPr/>
                    <a:lstStyle/>
                    <a:p>
                      <a:r>
                        <a:rPr lang="en-US" sz="1600" dirty="0" smtClean="0"/>
                        <a:t>IHS California</a:t>
                      </a:r>
                      <a:r>
                        <a:rPr lang="en-US" sz="1600" baseline="0" dirty="0" smtClean="0"/>
                        <a:t> Area Office</a:t>
                      </a:r>
                      <a:endParaRPr lang="en-US" sz="1600" dirty="0"/>
                    </a:p>
                  </a:txBody>
                  <a:tcPr/>
                </a:tc>
                <a:tc>
                  <a:txBody>
                    <a:bodyPr/>
                    <a:lstStyle/>
                    <a:p>
                      <a:r>
                        <a:rPr lang="en-US" sz="1600" dirty="0" smtClean="0"/>
                        <a:t>Carolyn Garcia</a:t>
                      </a:r>
                      <a:endParaRPr lang="en-US" sz="1600" dirty="0"/>
                    </a:p>
                  </a:txBody>
                  <a:tcPr/>
                </a:tc>
                <a:tc>
                  <a:txBody>
                    <a:bodyPr/>
                    <a:lstStyle/>
                    <a:p>
                      <a:r>
                        <a:rPr lang="en-US" sz="1600" dirty="0" smtClean="0"/>
                        <a:t>DEHS Director</a:t>
                      </a:r>
                      <a:endParaRPr lang="en-US" sz="1600" dirty="0"/>
                    </a:p>
                  </a:txBody>
                  <a:tcPr/>
                </a:tc>
                <a:tc>
                  <a:txBody>
                    <a:bodyPr/>
                    <a:lstStyle/>
                    <a:p>
                      <a:r>
                        <a:rPr lang="en-US" sz="1600" dirty="0" smtClean="0">
                          <a:hlinkClick r:id="rId2"/>
                        </a:rPr>
                        <a:t>Carolyn.garcia2@ihs.gov</a:t>
                      </a:r>
                      <a:endParaRPr lang="en-US" sz="1600" dirty="0"/>
                    </a:p>
                  </a:txBody>
                  <a:tcPr/>
                </a:tc>
                <a:tc>
                  <a:txBody>
                    <a:bodyPr/>
                    <a:lstStyle/>
                    <a:p>
                      <a:r>
                        <a:rPr lang="en-US" sz="1600" dirty="0" smtClean="0"/>
                        <a:t>916-930-3981 x21336</a:t>
                      </a:r>
                      <a:endParaRPr lang="en-US" sz="1600" dirty="0"/>
                    </a:p>
                  </a:txBody>
                  <a:tcPr/>
                </a:tc>
                <a:extLst>
                  <a:ext uri="{0D108BD9-81ED-4DB2-BD59-A6C34878D82A}">
                    <a16:rowId xmlns:a16="http://schemas.microsoft.com/office/drawing/2014/main" val="1993879194"/>
                  </a:ext>
                </a:extLst>
              </a:tr>
              <a:tr h="370840">
                <a:tc>
                  <a:txBody>
                    <a:bodyPr/>
                    <a:lstStyle/>
                    <a:p>
                      <a:r>
                        <a:rPr lang="en-US" sz="1600" dirty="0" smtClean="0"/>
                        <a:t>Redding District Office</a:t>
                      </a:r>
                      <a:endParaRPr lang="en-US" sz="1600" dirty="0"/>
                    </a:p>
                  </a:txBody>
                  <a:tcPr/>
                </a:tc>
                <a:tc>
                  <a:txBody>
                    <a:bodyPr/>
                    <a:lstStyle/>
                    <a:p>
                      <a:r>
                        <a:rPr lang="en-US" sz="1600" dirty="0" smtClean="0"/>
                        <a:t>LT</a:t>
                      </a:r>
                      <a:r>
                        <a:rPr lang="en-US" sz="1600" baseline="0" dirty="0" smtClean="0"/>
                        <a:t> Rinnah Wyatt</a:t>
                      </a:r>
                      <a:endParaRPr lang="en-US" sz="1600" dirty="0"/>
                    </a:p>
                  </a:txBody>
                  <a:tcPr/>
                </a:tc>
                <a:tc>
                  <a:txBody>
                    <a:bodyPr/>
                    <a:lstStyle/>
                    <a:p>
                      <a:r>
                        <a:rPr lang="en-US" sz="1600" dirty="0" smtClean="0"/>
                        <a:t>Redding District EHO</a:t>
                      </a:r>
                      <a:endParaRPr lang="en-US" sz="1600" dirty="0"/>
                    </a:p>
                  </a:txBody>
                  <a:tcPr/>
                </a:tc>
                <a:tc>
                  <a:txBody>
                    <a:bodyPr/>
                    <a:lstStyle/>
                    <a:p>
                      <a:r>
                        <a:rPr lang="en-US" sz="1600" dirty="0" smtClean="0">
                          <a:hlinkClick r:id="rId3"/>
                        </a:rPr>
                        <a:t>Rinnah.wyatt@ihs.gov</a:t>
                      </a:r>
                      <a:endParaRPr lang="en-US" sz="1600" dirty="0"/>
                    </a:p>
                  </a:txBody>
                  <a:tcPr/>
                </a:tc>
                <a:tc>
                  <a:txBody>
                    <a:bodyPr/>
                    <a:lstStyle/>
                    <a:p>
                      <a:r>
                        <a:rPr lang="en-US" sz="1600" dirty="0" smtClean="0"/>
                        <a:t>530-246-5339</a:t>
                      </a:r>
                      <a:endParaRPr lang="en-US" sz="1600" dirty="0"/>
                    </a:p>
                  </a:txBody>
                  <a:tcPr/>
                </a:tc>
                <a:extLst>
                  <a:ext uri="{0D108BD9-81ED-4DB2-BD59-A6C34878D82A}">
                    <a16:rowId xmlns:a16="http://schemas.microsoft.com/office/drawing/2014/main" val="1033910600"/>
                  </a:ext>
                </a:extLst>
              </a:tr>
              <a:tr h="370840">
                <a:tc>
                  <a:txBody>
                    <a:bodyPr/>
                    <a:lstStyle/>
                    <a:p>
                      <a:r>
                        <a:rPr lang="en-US" sz="1600" dirty="0" smtClean="0"/>
                        <a:t>Arcata</a:t>
                      </a:r>
                      <a:r>
                        <a:rPr lang="en-US" sz="1600" baseline="0" dirty="0" smtClean="0"/>
                        <a:t> Field Office</a:t>
                      </a:r>
                      <a:endParaRPr lang="en-US" sz="1600" dirty="0"/>
                    </a:p>
                  </a:txBody>
                  <a:tcPr/>
                </a:tc>
                <a:tc>
                  <a:txBody>
                    <a:bodyPr/>
                    <a:lstStyle/>
                    <a:p>
                      <a:r>
                        <a:rPr lang="en-US" sz="1600" dirty="0" smtClean="0"/>
                        <a:t>Aaron Alexander</a:t>
                      </a:r>
                      <a:endParaRPr lang="en-US" sz="1600" dirty="0"/>
                    </a:p>
                  </a:txBody>
                  <a:tcPr/>
                </a:tc>
                <a:tc>
                  <a:txBody>
                    <a:bodyPr/>
                    <a:lstStyle/>
                    <a:p>
                      <a:r>
                        <a:rPr lang="en-US" sz="1600" dirty="0" smtClean="0"/>
                        <a:t>Arcata</a:t>
                      </a:r>
                      <a:r>
                        <a:rPr lang="en-US" sz="1600" baseline="0" dirty="0" smtClean="0"/>
                        <a:t> Field EHO</a:t>
                      </a:r>
                      <a:endParaRPr lang="en-US" sz="1600" dirty="0"/>
                    </a:p>
                  </a:txBody>
                  <a:tcPr/>
                </a:tc>
                <a:tc>
                  <a:txBody>
                    <a:bodyPr/>
                    <a:lstStyle/>
                    <a:p>
                      <a:r>
                        <a:rPr lang="en-US" sz="1600" dirty="0" smtClean="0">
                          <a:hlinkClick r:id="rId4"/>
                        </a:rPr>
                        <a:t>Aaron.alexander@ihs.gov</a:t>
                      </a:r>
                      <a:endParaRPr lang="en-US" sz="1600" dirty="0"/>
                    </a:p>
                  </a:txBody>
                  <a:tcPr/>
                </a:tc>
                <a:tc>
                  <a:txBody>
                    <a:bodyPr/>
                    <a:lstStyle/>
                    <a:p>
                      <a:r>
                        <a:rPr lang="en-US" sz="1600" dirty="0" smtClean="0"/>
                        <a:t>707-239-2559</a:t>
                      </a:r>
                      <a:endParaRPr lang="en-US" sz="1600" dirty="0"/>
                    </a:p>
                  </a:txBody>
                  <a:tcPr/>
                </a:tc>
                <a:extLst>
                  <a:ext uri="{0D108BD9-81ED-4DB2-BD59-A6C34878D82A}">
                    <a16:rowId xmlns:a16="http://schemas.microsoft.com/office/drawing/2014/main" val="3759285265"/>
                  </a:ext>
                </a:extLst>
              </a:tr>
              <a:tr h="370840">
                <a:tc>
                  <a:txBody>
                    <a:bodyPr/>
                    <a:lstStyle/>
                    <a:p>
                      <a:r>
                        <a:rPr lang="en-US" sz="1600" dirty="0" smtClean="0"/>
                        <a:t>Sacramento District Office</a:t>
                      </a:r>
                      <a:endParaRPr lang="en-US" sz="1600" dirty="0"/>
                    </a:p>
                  </a:txBody>
                  <a:tcPr/>
                </a:tc>
                <a:tc>
                  <a:txBody>
                    <a:bodyPr/>
                    <a:lstStyle/>
                    <a:p>
                      <a:r>
                        <a:rPr lang="en-US" sz="1600" dirty="0" smtClean="0"/>
                        <a:t>CDR Tim Shelhamer</a:t>
                      </a:r>
                      <a:endParaRPr lang="en-US" sz="1600" dirty="0"/>
                    </a:p>
                  </a:txBody>
                  <a:tcPr/>
                </a:tc>
                <a:tc>
                  <a:txBody>
                    <a:bodyPr/>
                    <a:lstStyle/>
                    <a:p>
                      <a:r>
                        <a:rPr lang="en-US" sz="1600" dirty="0" smtClean="0"/>
                        <a:t>Sacramento District EHO</a:t>
                      </a:r>
                      <a:endParaRPr lang="en-US" sz="1600" dirty="0"/>
                    </a:p>
                  </a:txBody>
                  <a:tcPr/>
                </a:tc>
                <a:tc>
                  <a:txBody>
                    <a:bodyPr/>
                    <a:lstStyle/>
                    <a:p>
                      <a:r>
                        <a:rPr lang="en-US" sz="1600" dirty="0" smtClean="0">
                          <a:hlinkClick r:id="rId5"/>
                        </a:rPr>
                        <a:t>Tim.Shelhamer@ihs.gov</a:t>
                      </a:r>
                      <a:endParaRPr lang="en-US" sz="1600" dirty="0"/>
                    </a:p>
                  </a:txBody>
                  <a:tcPr/>
                </a:tc>
                <a:tc>
                  <a:txBody>
                    <a:bodyPr/>
                    <a:lstStyle/>
                    <a:p>
                      <a:r>
                        <a:rPr lang="en-US" sz="1600" dirty="0" smtClean="0"/>
                        <a:t>916-930-3981 x21338</a:t>
                      </a:r>
                      <a:endParaRPr lang="en-US" sz="1600" dirty="0"/>
                    </a:p>
                  </a:txBody>
                  <a:tcPr/>
                </a:tc>
                <a:extLst>
                  <a:ext uri="{0D108BD9-81ED-4DB2-BD59-A6C34878D82A}">
                    <a16:rowId xmlns:a16="http://schemas.microsoft.com/office/drawing/2014/main" val="3740887322"/>
                  </a:ext>
                </a:extLst>
              </a:tr>
              <a:tr h="370840">
                <a:tc>
                  <a:txBody>
                    <a:bodyPr/>
                    <a:lstStyle/>
                    <a:p>
                      <a:r>
                        <a:rPr lang="en-US" sz="1600" dirty="0" smtClean="0"/>
                        <a:t>Clovis Field Office</a:t>
                      </a:r>
                      <a:endParaRPr lang="en-US" sz="1600" dirty="0"/>
                    </a:p>
                  </a:txBody>
                  <a:tcPr/>
                </a:tc>
                <a:tc>
                  <a:txBody>
                    <a:bodyPr/>
                    <a:lstStyle/>
                    <a:p>
                      <a:r>
                        <a:rPr lang="en-US" sz="1600" dirty="0" smtClean="0"/>
                        <a:t>Alyssa Bernido</a:t>
                      </a:r>
                      <a:endParaRPr lang="en-US" sz="1600" dirty="0"/>
                    </a:p>
                  </a:txBody>
                  <a:tcPr/>
                </a:tc>
                <a:tc>
                  <a:txBody>
                    <a:bodyPr/>
                    <a:lstStyle/>
                    <a:p>
                      <a:r>
                        <a:rPr lang="en-US" sz="1600" dirty="0" smtClean="0"/>
                        <a:t>Clovis Field EHO</a:t>
                      </a:r>
                      <a:endParaRPr lang="en-US" sz="1600" dirty="0"/>
                    </a:p>
                  </a:txBody>
                  <a:tcPr/>
                </a:tc>
                <a:tc>
                  <a:txBody>
                    <a:bodyPr/>
                    <a:lstStyle/>
                    <a:p>
                      <a:r>
                        <a:rPr lang="en-US" sz="1600" dirty="0" smtClean="0">
                          <a:hlinkClick r:id="rId6"/>
                        </a:rPr>
                        <a:t>Alyssa.Bernido@ihs.gov</a:t>
                      </a:r>
                      <a:endParaRPr lang="en-US" sz="1600" dirty="0"/>
                    </a:p>
                  </a:txBody>
                  <a:tcPr/>
                </a:tc>
                <a:tc>
                  <a:txBody>
                    <a:bodyPr/>
                    <a:lstStyle/>
                    <a:p>
                      <a:r>
                        <a:rPr lang="en-US" sz="1600" dirty="0" smtClean="0"/>
                        <a:t>559-322-7488 x27306</a:t>
                      </a:r>
                      <a:endParaRPr lang="en-US" sz="1600" dirty="0"/>
                    </a:p>
                  </a:txBody>
                  <a:tcPr/>
                </a:tc>
                <a:extLst>
                  <a:ext uri="{0D108BD9-81ED-4DB2-BD59-A6C34878D82A}">
                    <a16:rowId xmlns:a16="http://schemas.microsoft.com/office/drawing/2014/main" val="3967625797"/>
                  </a:ext>
                </a:extLst>
              </a:tr>
              <a:tr h="370840">
                <a:tc>
                  <a:txBody>
                    <a:bodyPr/>
                    <a:lstStyle/>
                    <a:p>
                      <a:r>
                        <a:rPr lang="en-US" sz="1600" dirty="0" smtClean="0"/>
                        <a:t>Escondido District Office</a:t>
                      </a:r>
                      <a:endParaRPr lang="en-US" sz="1600" dirty="0"/>
                    </a:p>
                  </a:txBody>
                  <a:tcPr/>
                </a:tc>
                <a:tc>
                  <a:txBody>
                    <a:bodyPr/>
                    <a:lstStyle/>
                    <a:p>
                      <a:r>
                        <a:rPr lang="en-US" sz="1600" dirty="0" smtClean="0"/>
                        <a:t>Brian Lewelling</a:t>
                      </a:r>
                      <a:endParaRPr lang="en-US" sz="1600" dirty="0"/>
                    </a:p>
                  </a:txBody>
                  <a:tcPr/>
                </a:tc>
                <a:tc>
                  <a:txBody>
                    <a:bodyPr/>
                    <a:lstStyle/>
                    <a:p>
                      <a:r>
                        <a:rPr lang="en-US" sz="1600" dirty="0" smtClean="0"/>
                        <a:t>Escondido District EHO</a:t>
                      </a:r>
                      <a:endParaRPr lang="en-US" sz="1600" dirty="0"/>
                    </a:p>
                  </a:txBody>
                  <a:tcPr/>
                </a:tc>
                <a:tc>
                  <a:txBody>
                    <a:bodyPr/>
                    <a:lstStyle/>
                    <a:p>
                      <a:r>
                        <a:rPr lang="en-US" sz="1600" dirty="0" smtClean="0">
                          <a:hlinkClick r:id="rId7"/>
                        </a:rPr>
                        <a:t>Brian.Lewelling@ihs.gov</a:t>
                      </a:r>
                      <a:endParaRPr lang="en-US" sz="1600" dirty="0"/>
                    </a:p>
                  </a:txBody>
                  <a:tcPr/>
                </a:tc>
                <a:tc>
                  <a:txBody>
                    <a:bodyPr/>
                    <a:lstStyle/>
                    <a:p>
                      <a:r>
                        <a:rPr lang="en-US" sz="1600" dirty="0" smtClean="0"/>
                        <a:t>760-735-6891</a:t>
                      </a:r>
                      <a:endParaRPr lang="en-US" sz="1600" dirty="0"/>
                    </a:p>
                  </a:txBody>
                  <a:tcPr/>
                </a:tc>
                <a:extLst>
                  <a:ext uri="{0D108BD9-81ED-4DB2-BD59-A6C34878D82A}">
                    <a16:rowId xmlns:a16="http://schemas.microsoft.com/office/drawing/2014/main" val="3460726424"/>
                  </a:ext>
                </a:extLst>
              </a:tr>
            </a:tbl>
          </a:graphicData>
        </a:graphic>
      </p:graphicFrame>
      <p:sp>
        <p:nvSpPr>
          <p:cNvPr id="2" name="Title 1"/>
          <p:cNvSpPr>
            <a:spLocks noGrp="1"/>
          </p:cNvSpPr>
          <p:nvPr>
            <p:ph type="title"/>
          </p:nvPr>
        </p:nvSpPr>
        <p:spPr/>
        <p:txBody>
          <a:bodyPr/>
          <a:lstStyle/>
          <a:p>
            <a:r>
              <a:rPr lang="en-US" dirty="0" smtClean="0"/>
              <a:t>CA Area DEHS Contacts </a:t>
            </a:r>
            <a:endParaRPr lang="en-US" dirty="0"/>
          </a:p>
        </p:txBody>
      </p:sp>
    </p:spTree>
    <p:extLst>
      <p:ext uri="{BB962C8B-B14F-4D97-AF65-F5344CB8AC3E}">
        <p14:creationId xmlns:p14="http://schemas.microsoft.com/office/powerpoint/2010/main" val="18387510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title="Image of Forest Fire">
            <a:extLst>
              <a:ext uri="{FF2B5EF4-FFF2-40B4-BE49-F238E27FC236}">
                <a16:creationId xmlns:a16="http://schemas.microsoft.com/office/drawing/2014/main" id="{6C5ABD4D-EE2B-86F2-34F0-5ED7633761F5}"/>
              </a:ext>
            </a:extLst>
          </p:cNvPr>
          <p:cNvPicPr>
            <a:picLocks noChangeAspect="1"/>
          </p:cNvPicPr>
          <p:nvPr/>
        </p:nvPicPr>
        <p:blipFill rotWithShape="1">
          <a:blip r:embed="rId3"/>
          <a:srcRect l="2736" r="10318"/>
          <a:stretch/>
        </p:blipFill>
        <p:spPr>
          <a:xfrm>
            <a:off x="8590546" y="10"/>
            <a:ext cx="359840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3" name="Content Placeholder 2">
            <a:extLst>
              <a:ext uri="{FF2B5EF4-FFF2-40B4-BE49-F238E27FC236}">
                <a16:creationId xmlns:a16="http://schemas.microsoft.com/office/drawing/2014/main" id="{92FDA2F6-65B8-BCE2-5282-14F1C3940AB3}"/>
              </a:ext>
            </a:extLst>
          </p:cNvPr>
          <p:cNvSpPr>
            <a:spLocks noGrp="1"/>
          </p:cNvSpPr>
          <p:nvPr>
            <p:ph idx="1"/>
          </p:nvPr>
        </p:nvSpPr>
        <p:spPr>
          <a:xfrm>
            <a:off x="838200" y="1691148"/>
            <a:ext cx="8826910" cy="4801727"/>
          </a:xfrm>
        </p:spPr>
        <p:txBody>
          <a:bodyPr>
            <a:normAutofit/>
          </a:bodyPr>
          <a:lstStyle/>
          <a:p>
            <a:r>
              <a:rPr lang="en-US" sz="2000" b="1" dirty="0" smtClean="0"/>
              <a:t>Components of Wildfire Smoke</a:t>
            </a:r>
            <a:endParaRPr lang="en-US" sz="2000" b="1" dirty="0"/>
          </a:p>
          <a:p>
            <a:endParaRPr lang="en-US" sz="2000" b="1" dirty="0"/>
          </a:p>
          <a:p>
            <a:pPr marL="228600" marR="0" lvl="0" indent="-228600" defTabSz="914400" rtl="0" eaLnBrk="1" fontAlgn="auto" latinLnBrk="0" hangingPunct="1">
              <a:spcBef>
                <a:spcPts val="1000"/>
              </a:spcBef>
              <a:spcAft>
                <a:spcPts val="0"/>
              </a:spcAft>
              <a:buClrTx/>
              <a:buSzTx/>
              <a:buFont typeface="Arial" panose="020B0604020202020204" pitchFamily="34" charset="0"/>
              <a:buChar char="•"/>
              <a:tabLst/>
              <a:defRPr/>
            </a:pPr>
            <a:r>
              <a:rPr kumimoji="0" lang="en-US" sz="2000" b="1" u="none" strike="noStrike" kern="1200" cap="none" spc="0" normalizeH="0" baseline="0" noProof="0" dirty="0" smtClean="0">
                <a:ln>
                  <a:noFill/>
                </a:ln>
                <a:effectLst/>
                <a:uLnTx/>
                <a:uFillTx/>
                <a:latin typeface="Calibri" panose="020F0502020204030204"/>
              </a:rPr>
              <a:t>Populations Highly</a:t>
            </a:r>
            <a:r>
              <a:rPr kumimoji="0" lang="en-US" sz="2000" b="1" u="none" strike="noStrike" kern="1200" cap="none" spc="0" normalizeH="0" noProof="0" dirty="0" smtClean="0">
                <a:ln>
                  <a:noFill/>
                </a:ln>
                <a:effectLst/>
                <a:uLnTx/>
                <a:uFillTx/>
                <a:latin typeface="Calibri" panose="020F0502020204030204"/>
              </a:rPr>
              <a:t> </a:t>
            </a:r>
            <a:r>
              <a:rPr kumimoji="0" lang="en-US" sz="2000" b="1" u="none" strike="noStrike" kern="1200" cap="none" spc="0" normalizeH="0" noProof="0" dirty="0">
                <a:ln>
                  <a:noFill/>
                </a:ln>
                <a:effectLst/>
                <a:uLnTx/>
                <a:uFillTx/>
                <a:latin typeface="Calibri" panose="020F0502020204030204"/>
              </a:rPr>
              <a:t>Susceptible </a:t>
            </a:r>
            <a:r>
              <a:rPr kumimoji="0" lang="en-US" sz="2000" b="1" u="none" strike="noStrike" kern="1200" cap="none" spc="0" normalizeH="0" noProof="0" dirty="0" smtClean="0">
                <a:ln>
                  <a:noFill/>
                </a:ln>
                <a:effectLst/>
                <a:uLnTx/>
                <a:uFillTx/>
                <a:latin typeface="Calibri" panose="020F0502020204030204"/>
              </a:rPr>
              <a:t>to Wildfire Smoke Exposure </a:t>
            </a:r>
            <a:endParaRPr kumimoji="0" lang="en-US" sz="2000" b="1" u="none" strike="noStrike" kern="1200" cap="none" spc="0" normalizeH="0" baseline="0" noProof="0" dirty="0">
              <a:ln>
                <a:noFill/>
              </a:ln>
              <a:effectLst/>
              <a:uLnTx/>
              <a:uFillTx/>
              <a:latin typeface="Calibri" panose="020F0502020204030204"/>
            </a:endParaRPr>
          </a:p>
          <a:p>
            <a:endParaRPr lang="en-US" sz="2000" b="1" dirty="0"/>
          </a:p>
          <a:p>
            <a:r>
              <a:rPr lang="en-US" sz="2000" b="1" dirty="0"/>
              <a:t>PM2.5 Exposure Pathology</a:t>
            </a:r>
          </a:p>
          <a:p>
            <a:endParaRPr lang="en-US" sz="2000" b="1" dirty="0"/>
          </a:p>
          <a:p>
            <a:r>
              <a:rPr lang="en-US" sz="2000" b="1" dirty="0"/>
              <a:t>Synergistic Effects </a:t>
            </a:r>
            <a:r>
              <a:rPr lang="en-US" sz="2000" b="1" dirty="0" smtClean="0"/>
              <a:t>Between Wildfire Smoke Exposure and Extreme </a:t>
            </a:r>
            <a:r>
              <a:rPr lang="en-US" sz="2000" b="1" dirty="0"/>
              <a:t>Heat</a:t>
            </a:r>
          </a:p>
          <a:p>
            <a:endParaRPr lang="en-US" sz="2000" b="1" dirty="0"/>
          </a:p>
          <a:p>
            <a:r>
              <a:rPr lang="en-US" sz="2000" b="1" dirty="0"/>
              <a:t>Recommended Interventions</a:t>
            </a:r>
          </a:p>
          <a:p>
            <a:endParaRPr lang="en-US" sz="2000" b="1" dirty="0"/>
          </a:p>
          <a:p>
            <a:r>
              <a:rPr lang="en-US" sz="2000" b="1" dirty="0"/>
              <a:t>Provider Resources</a:t>
            </a:r>
          </a:p>
          <a:p>
            <a:pPr marL="0" indent="0">
              <a:buNone/>
            </a:pPr>
            <a:endParaRPr lang="en-US" sz="1600" b="1" dirty="0"/>
          </a:p>
          <a:p>
            <a:pPr marL="0" indent="0">
              <a:buNone/>
            </a:pPr>
            <a:endParaRPr lang="en-US" sz="1600" b="1" dirty="0"/>
          </a:p>
          <a:p>
            <a:pPr marL="0" indent="0">
              <a:buNone/>
            </a:pPr>
            <a:endParaRPr lang="en-US" sz="1600" b="1" dirty="0"/>
          </a:p>
          <a:p>
            <a:pPr marL="0" indent="0">
              <a:buNone/>
            </a:pPr>
            <a:endParaRPr lang="en-US" sz="1600" b="1" dirty="0"/>
          </a:p>
          <a:p>
            <a:pPr marL="0" indent="0">
              <a:buNone/>
            </a:pPr>
            <a:endParaRPr lang="en-US" sz="1600" b="1" dirty="0"/>
          </a:p>
          <a:p>
            <a:endParaRPr lang="en-US" sz="1600" b="1" dirty="0"/>
          </a:p>
          <a:p>
            <a:endParaRPr lang="en-US" sz="1600" b="1" dirty="0"/>
          </a:p>
          <a:p>
            <a:endParaRPr lang="en-US" sz="1600" dirty="0"/>
          </a:p>
        </p:txBody>
      </p:sp>
      <p:sp>
        <p:nvSpPr>
          <p:cNvPr id="2" name="Title 1">
            <a:extLst>
              <a:ext uri="{FF2B5EF4-FFF2-40B4-BE49-F238E27FC236}">
                <a16:creationId xmlns:a16="http://schemas.microsoft.com/office/drawing/2014/main" id="{CE431F30-DCC5-4068-920E-5ADB60ADDAE3}"/>
              </a:ext>
            </a:extLst>
          </p:cNvPr>
          <p:cNvSpPr>
            <a:spLocks noGrp="1"/>
          </p:cNvSpPr>
          <p:nvPr>
            <p:ph type="title"/>
          </p:nvPr>
        </p:nvSpPr>
        <p:spPr>
          <a:xfrm>
            <a:off x="838201" y="365125"/>
            <a:ext cx="5251316" cy="1807305"/>
          </a:xfrm>
        </p:spPr>
        <p:txBody>
          <a:bodyPr>
            <a:normAutofit/>
          </a:bodyPr>
          <a:lstStyle/>
          <a:p>
            <a:r>
              <a:rPr lang="en-US" b="1" dirty="0"/>
              <a:t>Overview</a:t>
            </a:r>
          </a:p>
        </p:txBody>
      </p:sp>
    </p:spTree>
    <p:extLst>
      <p:ext uri="{BB962C8B-B14F-4D97-AF65-F5344CB8AC3E}">
        <p14:creationId xmlns:p14="http://schemas.microsoft.com/office/powerpoint/2010/main" val="20439430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descr="“What is the component of wildfire smoke we are most concerned about?”&#10;" title="Audience Question:"/>
          <p:cNvSpPr>
            <a:spLocks noGrp="1"/>
          </p:cNvSpPr>
          <p:nvPr>
            <p:ph type="title"/>
          </p:nvPr>
        </p:nvSpPr>
        <p:spPr/>
        <p:txBody>
          <a:bodyPr/>
          <a:lstStyle/>
          <a:p>
            <a:r>
              <a:rPr lang="en-US" dirty="0"/>
              <a:t>Wildfire Smoke Components</a:t>
            </a:r>
          </a:p>
        </p:txBody>
      </p:sp>
    </p:spTree>
    <p:extLst>
      <p:ext uri="{BB962C8B-B14F-4D97-AF65-F5344CB8AC3E}">
        <p14:creationId xmlns:p14="http://schemas.microsoft.com/office/powerpoint/2010/main" val="23791772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 compares the size of PM2.5 and PM10 to a human hair.  5 particulates measuring 10 microns is equivalent to the width of a human hair.  4 particulates measuring 2.5 microns is equivalent to a 10 micron particulate" title="Image of various particulates"/>
          <p:cNvPicPr>
            <a:picLocks noChangeAspect="1"/>
          </p:cNvPicPr>
          <p:nvPr/>
        </p:nvPicPr>
        <p:blipFill>
          <a:blip r:embed="rId3"/>
          <a:stretch>
            <a:fillRect/>
          </a:stretch>
        </p:blipFill>
        <p:spPr>
          <a:xfrm>
            <a:off x="7100907" y="2310154"/>
            <a:ext cx="4929789" cy="3596660"/>
          </a:xfrm>
          <a:prstGeom prst="rect">
            <a:avLst/>
          </a:prstGeom>
          <a:ln w="44450">
            <a:solidFill>
              <a:schemeClr val="tx1"/>
            </a:solidFill>
          </a:ln>
        </p:spPr>
      </p:pic>
      <p:sp>
        <p:nvSpPr>
          <p:cNvPr id="3" name="Content Placeholder 2" descr="CO colorless, odorless, gas, combustion byproduct, exposure: Headache, dizziness, fatigue, shortness of breath, blurry/double vision, chest pain, nausea and vomiting &#10;&#10;Ozone: produced in smoke plumes, exacerbate asthma, COPD, cause coughing throat irritation, congestion &#10;&#10;VOCs: similar symptoms, except more systemic effects in liver kidneys, CNS &#10;" title="Harmful Components of Smoke">
            <a:extLst>
              <a:ext uri="{FF2B5EF4-FFF2-40B4-BE49-F238E27FC236}">
                <a16:creationId xmlns:a16="http://schemas.microsoft.com/office/drawing/2014/main" id="{7E6A7F3E-9512-B0CF-8027-3863E60E5D70}"/>
              </a:ext>
            </a:extLst>
          </p:cNvPr>
          <p:cNvSpPr>
            <a:spLocks noGrp="1"/>
          </p:cNvSpPr>
          <p:nvPr>
            <p:ph idx="1"/>
          </p:nvPr>
        </p:nvSpPr>
        <p:spPr>
          <a:xfrm>
            <a:off x="838200" y="1825625"/>
            <a:ext cx="6537385" cy="4351338"/>
          </a:xfrm>
        </p:spPr>
        <p:txBody>
          <a:bodyPr/>
          <a:lstStyle/>
          <a:p>
            <a:r>
              <a:rPr lang="en-US" dirty="0"/>
              <a:t>Mix of small particles, gases, and water vapor. </a:t>
            </a:r>
          </a:p>
          <a:p>
            <a:r>
              <a:rPr lang="en-US" dirty="0"/>
              <a:t>Harmful components include: </a:t>
            </a:r>
          </a:p>
          <a:p>
            <a:pPr lvl="1"/>
            <a:r>
              <a:rPr lang="en-US" dirty="0"/>
              <a:t>Carbon monoxide;</a:t>
            </a:r>
          </a:p>
          <a:p>
            <a:pPr lvl="1"/>
            <a:r>
              <a:rPr lang="en-US" dirty="0"/>
              <a:t>Ozone;</a:t>
            </a:r>
          </a:p>
          <a:p>
            <a:pPr lvl="1"/>
            <a:r>
              <a:rPr lang="en-US" dirty="0"/>
              <a:t>Volatile organic compounds;</a:t>
            </a:r>
          </a:p>
          <a:p>
            <a:pPr lvl="1"/>
            <a:r>
              <a:rPr lang="en-US" b="1" dirty="0"/>
              <a:t>Particulate </a:t>
            </a:r>
            <a:r>
              <a:rPr lang="en-US" b="1" dirty="0" smtClean="0"/>
              <a:t>Matter.</a:t>
            </a:r>
            <a:endParaRPr lang="en-US" b="1" dirty="0"/>
          </a:p>
          <a:p>
            <a:pPr lvl="2"/>
            <a:r>
              <a:rPr lang="en-US" dirty="0"/>
              <a:t>PM 2.5 </a:t>
            </a:r>
          </a:p>
          <a:p>
            <a:pPr lvl="3"/>
            <a:r>
              <a:rPr lang="en-US" dirty="0"/>
              <a:t>Smallest particles, biggest concern with wildfire </a:t>
            </a:r>
            <a:r>
              <a:rPr lang="en-US" dirty="0" smtClean="0"/>
              <a:t>smoke.</a:t>
            </a:r>
            <a:endParaRPr lang="en-US" b="1" dirty="0"/>
          </a:p>
          <a:p>
            <a:pPr lvl="2"/>
            <a:r>
              <a:rPr lang="en-US" dirty="0"/>
              <a:t>PM 10</a:t>
            </a:r>
          </a:p>
        </p:txBody>
      </p:sp>
      <p:sp>
        <p:nvSpPr>
          <p:cNvPr id="2" name="Title 1">
            <a:extLst>
              <a:ext uri="{FF2B5EF4-FFF2-40B4-BE49-F238E27FC236}">
                <a16:creationId xmlns:a16="http://schemas.microsoft.com/office/drawing/2014/main" id="{82A7C346-73F1-596E-AEA1-B1CFCAB81FFC}"/>
              </a:ext>
            </a:extLst>
          </p:cNvPr>
          <p:cNvSpPr>
            <a:spLocks noGrp="1"/>
          </p:cNvSpPr>
          <p:nvPr>
            <p:ph type="title"/>
          </p:nvPr>
        </p:nvSpPr>
        <p:spPr/>
        <p:txBody>
          <a:bodyPr/>
          <a:lstStyle/>
          <a:p>
            <a:r>
              <a:rPr lang="en-US" dirty="0"/>
              <a:t>Wildfire Smoke Components</a:t>
            </a:r>
          </a:p>
        </p:txBody>
      </p:sp>
    </p:spTree>
    <p:extLst>
      <p:ext uri="{BB962C8B-B14F-4D97-AF65-F5344CB8AC3E}">
        <p14:creationId xmlns:p14="http://schemas.microsoft.com/office/powerpoint/2010/main" val="3330844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Highly Susceptible Populations</a:t>
            </a:r>
            <a:br>
              <a:rPr lang="en-US" dirty="0"/>
            </a:br>
            <a:r>
              <a:rPr lang="en-US" dirty="0"/>
              <a:t>“Sensitive Groups”</a:t>
            </a:r>
          </a:p>
        </p:txBody>
      </p:sp>
    </p:spTree>
    <p:extLst>
      <p:ext uri="{BB962C8B-B14F-4D97-AF65-F5344CB8AC3E}">
        <p14:creationId xmlns:p14="http://schemas.microsoft.com/office/powerpoint/2010/main" val="33204430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7257" y="1407935"/>
            <a:ext cx="10617485" cy="4902553"/>
          </a:xfrm>
        </p:spPr>
        <p:txBody>
          <a:bodyPr>
            <a:normAutofit fontScale="77500" lnSpcReduction="20000"/>
          </a:bodyPr>
          <a:lstStyle/>
          <a:p>
            <a:r>
              <a:rPr lang="en-US" dirty="0"/>
              <a:t>Children: </a:t>
            </a:r>
          </a:p>
          <a:p>
            <a:pPr lvl="1"/>
            <a:r>
              <a:rPr lang="en-US" dirty="0"/>
              <a:t>Lungs are still growing.</a:t>
            </a:r>
          </a:p>
          <a:p>
            <a:pPr lvl="1"/>
            <a:r>
              <a:rPr lang="en-US" dirty="0"/>
              <a:t>Faster breathing rate causing higher inhaled </a:t>
            </a:r>
            <a:r>
              <a:rPr lang="en-US" dirty="0" smtClean="0"/>
              <a:t>concentration of particulates </a:t>
            </a:r>
            <a:r>
              <a:rPr lang="en-US" dirty="0"/>
              <a:t>relative to small body size vs. adults with the same </a:t>
            </a:r>
            <a:r>
              <a:rPr lang="en-US" dirty="0" smtClean="0"/>
              <a:t>environmental exposure</a:t>
            </a:r>
            <a:r>
              <a:rPr lang="en-US" dirty="0"/>
              <a:t>. </a:t>
            </a:r>
          </a:p>
          <a:p>
            <a:r>
              <a:rPr lang="en-US" dirty="0"/>
              <a:t>Older Adults:</a:t>
            </a:r>
          </a:p>
          <a:p>
            <a:pPr lvl="1"/>
            <a:r>
              <a:rPr lang="en-US" dirty="0"/>
              <a:t>Have higher prevalence of lung and heart disease. </a:t>
            </a:r>
            <a:r>
              <a:rPr lang="en-US" dirty="0" smtClean="0"/>
              <a:t>(Also, a higher </a:t>
            </a:r>
            <a:r>
              <a:rPr lang="en-US" dirty="0"/>
              <a:t>chance of undiagnosed </a:t>
            </a:r>
            <a:r>
              <a:rPr lang="en-US" dirty="0" smtClean="0"/>
              <a:t>disease.) </a:t>
            </a:r>
            <a:endParaRPr lang="en-US" dirty="0"/>
          </a:p>
          <a:p>
            <a:r>
              <a:rPr lang="en-US" dirty="0"/>
              <a:t>Individuals with Chronic Respiratory or Cardiovascular Disease:</a:t>
            </a:r>
          </a:p>
          <a:p>
            <a:pPr lvl="1"/>
            <a:r>
              <a:rPr lang="en-US" dirty="0"/>
              <a:t>Inhaling particulate matter can aggravate these diseases and worsen </a:t>
            </a:r>
            <a:r>
              <a:rPr lang="en-US" dirty="0" smtClean="0"/>
              <a:t>symptoms.</a:t>
            </a:r>
            <a:endParaRPr lang="en-US" dirty="0"/>
          </a:p>
          <a:p>
            <a:pPr lvl="2"/>
            <a:r>
              <a:rPr lang="en-US" dirty="0" smtClean="0"/>
              <a:t>Asthma;</a:t>
            </a:r>
            <a:endParaRPr lang="en-US" dirty="0"/>
          </a:p>
          <a:p>
            <a:pPr lvl="2"/>
            <a:r>
              <a:rPr lang="en-US" dirty="0"/>
              <a:t>Chronic Obstructive Pulmonary Disease (COPD</a:t>
            </a:r>
            <a:r>
              <a:rPr lang="en-US" dirty="0" smtClean="0"/>
              <a:t>);</a:t>
            </a:r>
            <a:endParaRPr lang="en-US" dirty="0"/>
          </a:p>
          <a:p>
            <a:pPr lvl="2"/>
            <a:r>
              <a:rPr lang="en-US" dirty="0"/>
              <a:t>Heart </a:t>
            </a:r>
            <a:r>
              <a:rPr lang="en-US" dirty="0" smtClean="0"/>
              <a:t>Disease.</a:t>
            </a:r>
            <a:endParaRPr lang="en-US" dirty="0"/>
          </a:p>
          <a:p>
            <a:r>
              <a:rPr lang="en-US" dirty="0"/>
              <a:t>Pregnant Women: </a:t>
            </a:r>
          </a:p>
          <a:p>
            <a:pPr lvl="1"/>
            <a:r>
              <a:rPr lang="en-US" dirty="0"/>
              <a:t>Have higher breathing rates and more blood </a:t>
            </a:r>
            <a:r>
              <a:rPr lang="en-US" dirty="0" smtClean="0"/>
              <a:t>volume which results in </a:t>
            </a:r>
            <a:r>
              <a:rPr lang="en-US" dirty="0"/>
              <a:t>more particles in the body. </a:t>
            </a:r>
            <a:endParaRPr lang="en-US" dirty="0" smtClean="0"/>
          </a:p>
          <a:p>
            <a:r>
              <a:rPr lang="en-US" dirty="0" smtClean="0"/>
              <a:t>People at lower socioeconomic status:  </a:t>
            </a:r>
          </a:p>
          <a:p>
            <a:pPr lvl="1"/>
            <a:r>
              <a:rPr lang="en-US" dirty="0" smtClean="0"/>
              <a:t>At greater risk due to high utility cost of running air conditioning and air purifiers during a smoke event, the high costs of HEPA air purifiers and generally less access to medical care.</a:t>
            </a:r>
            <a:endParaRPr lang="en-US" dirty="0"/>
          </a:p>
          <a:p>
            <a:pPr marL="457200" lvl="1" indent="0">
              <a:buNone/>
            </a:pPr>
            <a:endParaRPr lang="en-US" dirty="0"/>
          </a:p>
          <a:p>
            <a:endParaRPr lang="en-US" dirty="0"/>
          </a:p>
        </p:txBody>
      </p:sp>
      <p:sp>
        <p:nvSpPr>
          <p:cNvPr id="2" name="Title 1"/>
          <p:cNvSpPr>
            <a:spLocks noGrp="1"/>
          </p:cNvSpPr>
          <p:nvPr>
            <p:ph type="title"/>
          </p:nvPr>
        </p:nvSpPr>
        <p:spPr/>
        <p:txBody>
          <a:bodyPr/>
          <a:lstStyle/>
          <a:p>
            <a:r>
              <a:rPr lang="en-US" dirty="0"/>
              <a:t>Sensitive Groups</a:t>
            </a:r>
          </a:p>
        </p:txBody>
      </p:sp>
    </p:spTree>
    <p:extLst>
      <p:ext uri="{BB962C8B-B14F-4D97-AF65-F5344CB8AC3E}">
        <p14:creationId xmlns:p14="http://schemas.microsoft.com/office/powerpoint/2010/main" val="39210715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PM2.5 Exposure Pathology</a:t>
            </a:r>
          </a:p>
        </p:txBody>
      </p:sp>
    </p:spTree>
    <p:extLst>
      <p:ext uri="{BB962C8B-B14F-4D97-AF65-F5344CB8AC3E}">
        <p14:creationId xmlns:p14="http://schemas.microsoft.com/office/powerpoint/2010/main" val="35456264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720293" y="6226785"/>
            <a:ext cx="6343403" cy="523220"/>
          </a:xfrm>
          <a:prstGeom prst="rect">
            <a:avLst/>
          </a:prstGeom>
          <a:noFill/>
        </p:spPr>
        <p:txBody>
          <a:bodyPr wrap="none" rtlCol="0">
            <a:spAutoFit/>
          </a:bodyPr>
          <a:lstStyle/>
          <a:p>
            <a:r>
              <a:rPr lang="en-US" sz="1400" dirty="0"/>
              <a:t>*Source:  Cardiovascular Research, Vol. 116, Issue 7, June 2020 pp.1334</a:t>
            </a:r>
          </a:p>
          <a:p>
            <a:r>
              <a:rPr lang="en-US" sz="1400" dirty="0"/>
              <a:t>https://academic.oup.com/cardiovascres/article/116/11/1910/5770885</a:t>
            </a:r>
          </a:p>
        </p:txBody>
      </p:sp>
      <p:sp>
        <p:nvSpPr>
          <p:cNvPr id="5" name="Content Placeholder 4"/>
          <p:cNvSpPr>
            <a:spLocks noGrp="1"/>
          </p:cNvSpPr>
          <p:nvPr>
            <p:ph idx="1"/>
          </p:nvPr>
        </p:nvSpPr>
        <p:spPr/>
        <p:txBody>
          <a:bodyPr>
            <a:normAutofit lnSpcReduction="10000"/>
          </a:bodyPr>
          <a:lstStyle/>
          <a:p>
            <a:r>
              <a:rPr lang="en-US" dirty="0"/>
              <a:t>Sensitive groups have </a:t>
            </a:r>
            <a:r>
              <a:rPr lang="en-US" dirty="0" smtClean="0"/>
              <a:t>a higher risk </a:t>
            </a:r>
            <a:r>
              <a:rPr lang="en-US" dirty="0"/>
              <a:t>for more severe symptoms </a:t>
            </a:r>
            <a:r>
              <a:rPr lang="en-US" dirty="0" smtClean="0"/>
              <a:t>when </a:t>
            </a:r>
            <a:r>
              <a:rPr lang="en-US" dirty="0"/>
              <a:t>compared to </a:t>
            </a:r>
            <a:r>
              <a:rPr lang="en-US" dirty="0" smtClean="0"/>
              <a:t>healthy adults experiencing the same exposure. </a:t>
            </a:r>
          </a:p>
          <a:p>
            <a:r>
              <a:rPr lang="en-US" dirty="0" smtClean="0"/>
              <a:t>Short </a:t>
            </a:r>
            <a:r>
              <a:rPr lang="en-US" dirty="0"/>
              <a:t>term exposure:  </a:t>
            </a:r>
          </a:p>
          <a:p>
            <a:pPr lvl="1"/>
            <a:r>
              <a:rPr lang="en-US" u="sng" dirty="0"/>
              <a:t>Healthy Adults &amp; Children Health Effects</a:t>
            </a:r>
            <a:r>
              <a:rPr lang="en-US" dirty="0"/>
              <a:t>:  eye/nose/throat irritation, coughing, phlegm, chest tightness, difficulty breathing or shortness of breath with exertion.</a:t>
            </a:r>
          </a:p>
          <a:p>
            <a:pPr lvl="1">
              <a:defRPr/>
            </a:pPr>
            <a:r>
              <a:rPr kumimoji="0" lang="en-US" sz="2400" b="0" i="0" u="sng" strike="noStrike" kern="1200" cap="none" spc="0" normalizeH="0" baseline="0" noProof="0" dirty="0">
                <a:ln>
                  <a:noFill/>
                </a:ln>
                <a:solidFill>
                  <a:prstClr val="black"/>
                </a:solidFill>
                <a:effectLst/>
                <a:uLnTx/>
                <a:uFillTx/>
                <a:latin typeface="Calibri" panose="020F0502020204030204"/>
                <a:ea typeface="+mn-ea"/>
                <a:cs typeface="+mn-cs"/>
              </a:rPr>
              <a:t>Sensitive Group</a:t>
            </a:r>
            <a:r>
              <a:rPr kumimoji="0" lang="en-US" sz="2400" b="0" i="0" u="sng" strike="noStrike" kern="1200" cap="none" spc="0" normalizeH="0" noProof="0" dirty="0">
                <a:ln>
                  <a:noFill/>
                </a:ln>
                <a:solidFill>
                  <a:prstClr val="black"/>
                </a:solidFill>
                <a:effectLst/>
                <a:uLnTx/>
                <a:uFillTx/>
                <a:latin typeface="Calibri" panose="020F0502020204030204"/>
                <a:ea typeface="+mn-ea"/>
                <a:cs typeface="+mn-cs"/>
              </a:rPr>
              <a:t> Health Effects</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aggravates lung disease, develop acute bronchitis and can </a:t>
            </a:r>
            <a:r>
              <a:rPr lang="en-US" dirty="0">
                <a:solidFill>
                  <a:prstClr val="black"/>
                </a:solidFill>
              </a:rPr>
              <a:t>trigger asthma attacks, heart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attack, heart arrhythmias and stroke.</a:t>
            </a:r>
            <a:endParaRPr lang="en-US" dirty="0"/>
          </a:p>
          <a:p>
            <a:r>
              <a:rPr lang="en-US" dirty="0"/>
              <a:t>Long term exposure:</a:t>
            </a:r>
          </a:p>
          <a:p>
            <a:pPr lvl="1"/>
            <a:r>
              <a:rPr lang="en-US" dirty="0"/>
              <a:t>Reduced lung function, chronic bronchitis and premature death.</a:t>
            </a:r>
          </a:p>
          <a:p>
            <a:pPr lvl="1"/>
            <a:r>
              <a:rPr lang="en-US" dirty="0"/>
              <a:t>Air pollution shortens lifespan </a:t>
            </a:r>
            <a:r>
              <a:rPr lang="en-US" dirty="0" smtClean="0"/>
              <a:t>by </a:t>
            </a:r>
            <a:r>
              <a:rPr lang="en-US" dirty="0"/>
              <a:t>1.5 years on average throughout the USA*.</a:t>
            </a:r>
          </a:p>
          <a:p>
            <a:endParaRPr lang="en-US" dirty="0"/>
          </a:p>
        </p:txBody>
      </p:sp>
      <p:sp>
        <p:nvSpPr>
          <p:cNvPr id="4" name="Title 3"/>
          <p:cNvSpPr>
            <a:spLocks noGrp="1"/>
          </p:cNvSpPr>
          <p:nvPr>
            <p:ph type="title"/>
          </p:nvPr>
        </p:nvSpPr>
        <p:spPr>
          <a:xfrm>
            <a:off x="609600" y="624110"/>
            <a:ext cx="10895013" cy="1280890"/>
          </a:xfrm>
        </p:spPr>
        <p:txBody>
          <a:bodyPr>
            <a:normAutofit/>
          </a:bodyPr>
          <a:lstStyle/>
          <a:p>
            <a:r>
              <a:rPr lang="en-US" dirty="0"/>
              <a:t>PM2.5 Exposure Pathology</a:t>
            </a:r>
            <a:endParaRPr lang="en-US" dirty="0">
              <a:solidFill>
                <a:schemeClr val="tx1"/>
              </a:solidFill>
            </a:endParaRPr>
          </a:p>
        </p:txBody>
      </p:sp>
    </p:spTree>
    <p:extLst>
      <p:ext uri="{BB962C8B-B14F-4D97-AF65-F5344CB8AC3E}">
        <p14:creationId xmlns:p14="http://schemas.microsoft.com/office/powerpoint/2010/main" val="24083117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he CDC and EPA performed an assessment of asthma Emergency Department visits in the US during the Canada wildfires in 2023 and found that ED visits for asthma were 17% higher than expected during 19 days of wildfire smoke.&#10;Another study at the Hoopa Valley Tribe in California, in 1999, found that medical visits for respiratory illness increased by approximately 52% during weeks with an active forest fire over the previous year. &#10;" title="Screen Capture of MMWR Article:  Asthma Associated ER Visits"/>
          <p:cNvPicPr>
            <a:picLocks noChangeAspect="1"/>
          </p:cNvPicPr>
          <p:nvPr/>
        </p:nvPicPr>
        <p:blipFill>
          <a:blip r:embed="rId3"/>
          <a:stretch>
            <a:fillRect/>
          </a:stretch>
        </p:blipFill>
        <p:spPr>
          <a:xfrm>
            <a:off x="7333534" y="1552074"/>
            <a:ext cx="4696555" cy="3219803"/>
          </a:xfrm>
          <a:prstGeom prst="rect">
            <a:avLst/>
          </a:prstGeom>
        </p:spPr>
      </p:pic>
      <p:sp>
        <p:nvSpPr>
          <p:cNvPr id="3" name="Content Placeholder 2">
            <a:extLst>
              <a:ext uri="{FF2B5EF4-FFF2-40B4-BE49-F238E27FC236}">
                <a16:creationId xmlns:a16="http://schemas.microsoft.com/office/drawing/2014/main" id="{6ED1B2DF-49BE-B93A-B58C-C9AE56B659D1}"/>
              </a:ext>
            </a:extLst>
          </p:cNvPr>
          <p:cNvSpPr>
            <a:spLocks noGrp="1"/>
          </p:cNvSpPr>
          <p:nvPr>
            <p:ph idx="1"/>
          </p:nvPr>
        </p:nvSpPr>
        <p:spPr>
          <a:xfrm>
            <a:off x="360948" y="1825625"/>
            <a:ext cx="6593306" cy="4351338"/>
          </a:xfrm>
        </p:spPr>
        <p:txBody>
          <a:bodyPr>
            <a:normAutofit/>
          </a:bodyPr>
          <a:lstStyle/>
          <a:p>
            <a:r>
              <a:rPr lang="en-US" dirty="0" smtClean="0"/>
              <a:t>Wildfire smoke exposure of individuals with Asthma </a:t>
            </a:r>
            <a:r>
              <a:rPr lang="en-US" dirty="0"/>
              <a:t>and Respiratory Disease: </a:t>
            </a:r>
          </a:p>
          <a:p>
            <a:pPr lvl="1"/>
            <a:r>
              <a:rPr lang="en-US" dirty="0"/>
              <a:t>Breathing difficulties </a:t>
            </a:r>
            <a:r>
              <a:rPr lang="en-US" dirty="0" smtClean="0"/>
              <a:t>(</a:t>
            </a:r>
            <a:r>
              <a:rPr lang="en-US" dirty="0"/>
              <a:t>e.g., coughing, wheezing, and chest tightness</a:t>
            </a:r>
            <a:r>
              <a:rPr lang="en-US" dirty="0" smtClean="0"/>
              <a:t>); </a:t>
            </a:r>
          </a:p>
          <a:p>
            <a:pPr lvl="1"/>
            <a:r>
              <a:rPr lang="en-US" dirty="0"/>
              <a:t>E</a:t>
            </a:r>
            <a:r>
              <a:rPr lang="en-US" dirty="0" smtClean="0"/>
              <a:t>xacerbations </a:t>
            </a:r>
            <a:r>
              <a:rPr lang="en-US" dirty="0"/>
              <a:t>of chronic lung diseases (e.g., asthma and COPD</a:t>
            </a:r>
            <a:r>
              <a:rPr lang="en-US" dirty="0" smtClean="0"/>
              <a:t>); </a:t>
            </a:r>
          </a:p>
          <a:p>
            <a:pPr lvl="2"/>
            <a:r>
              <a:rPr lang="en-US" dirty="0"/>
              <a:t>L</a:t>
            </a:r>
            <a:r>
              <a:rPr lang="en-US" dirty="0" smtClean="0"/>
              <a:t>eading </a:t>
            </a:r>
            <a:r>
              <a:rPr lang="en-US" dirty="0"/>
              <a:t>to increased medication usage, emergency department visits, and hospital admissions. </a:t>
            </a:r>
          </a:p>
          <a:p>
            <a:pPr lvl="1"/>
            <a:r>
              <a:rPr lang="en-US" dirty="0"/>
              <a:t>Increased risk for asthma attacks for children with asthma. </a:t>
            </a:r>
          </a:p>
        </p:txBody>
      </p:sp>
      <p:sp>
        <p:nvSpPr>
          <p:cNvPr id="2" name="Title 1">
            <a:extLst>
              <a:ext uri="{FF2B5EF4-FFF2-40B4-BE49-F238E27FC236}">
                <a16:creationId xmlns:a16="http://schemas.microsoft.com/office/drawing/2014/main" id="{E6BB5D92-6E73-94D3-C456-FFC8CF98CB25}"/>
              </a:ext>
            </a:extLst>
          </p:cNvPr>
          <p:cNvSpPr>
            <a:spLocks noGrp="1"/>
          </p:cNvSpPr>
          <p:nvPr>
            <p:ph type="title"/>
          </p:nvPr>
        </p:nvSpPr>
        <p:spPr/>
        <p:txBody>
          <a:bodyPr/>
          <a:lstStyle/>
          <a:p>
            <a:r>
              <a:rPr lang="en-US" dirty="0"/>
              <a:t>Sensitive Groups Health Effects </a:t>
            </a:r>
          </a:p>
        </p:txBody>
      </p:sp>
    </p:spTree>
    <p:extLst>
      <p:ext uri="{BB962C8B-B14F-4D97-AF65-F5344CB8AC3E}">
        <p14:creationId xmlns:p14="http://schemas.microsoft.com/office/powerpoint/2010/main" val="350217957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4014</TotalTime>
  <Words>1923</Words>
  <Application>Microsoft Office PowerPoint</Application>
  <PresentationFormat>Widescreen</PresentationFormat>
  <Paragraphs>242</Paragraphs>
  <Slides>18</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Office Theme</vt:lpstr>
      <vt:lpstr>Wildfire Smoke &amp; Health for Healthcare Providers</vt:lpstr>
      <vt:lpstr>Overview</vt:lpstr>
      <vt:lpstr>Wildfire Smoke Components</vt:lpstr>
      <vt:lpstr>Wildfire Smoke Components</vt:lpstr>
      <vt:lpstr>Highly Susceptible Populations “Sensitive Groups”</vt:lpstr>
      <vt:lpstr>Sensitive Groups</vt:lpstr>
      <vt:lpstr>PM2.5 Exposure Pathology</vt:lpstr>
      <vt:lpstr>PM2.5 Exposure Pathology</vt:lpstr>
      <vt:lpstr>Sensitive Groups Health Effects </vt:lpstr>
      <vt:lpstr>Sensitive Group Health Effects</vt:lpstr>
      <vt:lpstr>PM2.5 Exposure Pathology</vt:lpstr>
      <vt:lpstr>Synergistic effects with Heat</vt:lpstr>
      <vt:lpstr>Recommended Interventions</vt:lpstr>
      <vt:lpstr>Recommended Interventions</vt:lpstr>
      <vt:lpstr>Recommended Interventions</vt:lpstr>
      <vt:lpstr>Provider Resources</vt:lpstr>
      <vt:lpstr>Provider Resources</vt:lpstr>
      <vt:lpstr>CA Area DEHS Contacts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Wildfire Smoke</dc:title>
  <dc:creator>Alexander, Aaron</dc:creator>
  <cp:lastModifiedBy>Garcia, Carolyn P (IHS/CAL/AO)</cp:lastModifiedBy>
  <cp:revision>119</cp:revision>
  <dcterms:created xsi:type="dcterms:W3CDTF">2023-09-12T02:27:25Z</dcterms:created>
  <dcterms:modified xsi:type="dcterms:W3CDTF">2024-06-07T17:36:42Z</dcterms:modified>
</cp:coreProperties>
</file>